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1" r:id="rId5"/>
    <p:sldId id="262" r:id="rId6"/>
    <p:sldId id="263" r:id="rId7"/>
    <p:sldId id="264" r:id="rId8"/>
    <p:sldId id="265" r:id="rId9"/>
    <p:sldId id="266" r:id="rId10"/>
    <p:sldId id="267" r:id="rId11"/>
    <p:sldId id="268" r:id="rId12"/>
    <p:sldId id="269" r:id="rId13"/>
    <p:sldId id="270" r:id="rId14"/>
    <p:sldId id="271" r:id="rId15"/>
    <p:sldId id="272" r:id="rId16"/>
    <p:sldId id="275" r:id="rId17"/>
    <p:sldId id="274" r:id="rId18"/>
    <p:sldId id="276" r:id="rId19"/>
    <p:sldId id="277" r:id="rId20"/>
    <p:sldId id="278"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A073"/>
    <a:srgbClr val="8BC7B1"/>
    <a:srgbClr val="FFF4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94660"/>
  </p:normalViewPr>
  <p:slideViewPr>
    <p:cSldViewPr snapToGrid="0">
      <p:cViewPr varScale="1">
        <p:scale>
          <a:sx n="160" d="100"/>
          <a:sy n="160" d="100"/>
        </p:scale>
        <p:origin x="270"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779851-F394-52F5-D696-D5AF003538C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71571B8-34CE-FDAF-A5B8-C0191D386E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F0B35BE-C5F3-62F5-4A4F-2E3F23A2C60E}"/>
              </a:ext>
            </a:extLst>
          </p:cNvPr>
          <p:cNvSpPr>
            <a:spLocks noGrp="1"/>
          </p:cNvSpPr>
          <p:nvPr>
            <p:ph type="dt" sz="half" idx="10"/>
          </p:nvPr>
        </p:nvSpPr>
        <p:spPr/>
        <p:txBody>
          <a:bodyPr/>
          <a:lstStyle/>
          <a:p>
            <a:fld id="{D2E4334C-04DD-4678-9680-249F45AE8E3A}" type="datetimeFigureOut">
              <a:rPr lang="fr-FR" smtClean="0"/>
              <a:t>23/01/2024</a:t>
            </a:fld>
            <a:endParaRPr lang="fr-FR"/>
          </a:p>
        </p:txBody>
      </p:sp>
      <p:sp>
        <p:nvSpPr>
          <p:cNvPr id="5" name="Espace réservé du pied de page 4">
            <a:extLst>
              <a:ext uri="{FF2B5EF4-FFF2-40B4-BE49-F238E27FC236}">
                <a16:creationId xmlns:a16="http://schemas.microsoft.com/office/drawing/2014/main" id="{8A29815C-24D9-E67A-F50A-7700B9A43DD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9895B8E-CE17-1891-9FE0-7E821144CE55}"/>
              </a:ext>
            </a:extLst>
          </p:cNvPr>
          <p:cNvSpPr>
            <a:spLocks noGrp="1"/>
          </p:cNvSpPr>
          <p:nvPr>
            <p:ph type="sldNum" sz="quarter" idx="12"/>
          </p:nvPr>
        </p:nvSpPr>
        <p:spPr/>
        <p:txBody>
          <a:bodyPr/>
          <a:lstStyle/>
          <a:p>
            <a:fld id="{0E36BC64-A754-4C59-BBE5-6EE2EA432DEC}" type="slidenum">
              <a:rPr lang="fr-FR" smtClean="0"/>
              <a:t>‹N°›</a:t>
            </a:fld>
            <a:endParaRPr lang="fr-FR"/>
          </a:p>
        </p:txBody>
      </p:sp>
    </p:spTree>
    <p:extLst>
      <p:ext uri="{BB962C8B-B14F-4D97-AF65-F5344CB8AC3E}">
        <p14:creationId xmlns:p14="http://schemas.microsoft.com/office/powerpoint/2010/main" val="711259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786876-8C67-AD92-727F-46FA77274E3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88331A9-32F6-0600-686A-EB0AE1AEE34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0D83357-D80D-7157-D1F5-1995AA1F2BB1}"/>
              </a:ext>
            </a:extLst>
          </p:cNvPr>
          <p:cNvSpPr>
            <a:spLocks noGrp="1"/>
          </p:cNvSpPr>
          <p:nvPr>
            <p:ph type="dt" sz="half" idx="10"/>
          </p:nvPr>
        </p:nvSpPr>
        <p:spPr/>
        <p:txBody>
          <a:bodyPr/>
          <a:lstStyle/>
          <a:p>
            <a:fld id="{D2E4334C-04DD-4678-9680-249F45AE8E3A}" type="datetimeFigureOut">
              <a:rPr lang="fr-FR" smtClean="0"/>
              <a:t>23/01/2024</a:t>
            </a:fld>
            <a:endParaRPr lang="fr-FR"/>
          </a:p>
        </p:txBody>
      </p:sp>
      <p:sp>
        <p:nvSpPr>
          <p:cNvPr id="5" name="Espace réservé du pied de page 4">
            <a:extLst>
              <a:ext uri="{FF2B5EF4-FFF2-40B4-BE49-F238E27FC236}">
                <a16:creationId xmlns:a16="http://schemas.microsoft.com/office/drawing/2014/main" id="{544A5196-7AD9-8FB5-28BB-205C35E6081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E6B5691-D53F-9AE2-0274-DC86480C9B32}"/>
              </a:ext>
            </a:extLst>
          </p:cNvPr>
          <p:cNvSpPr>
            <a:spLocks noGrp="1"/>
          </p:cNvSpPr>
          <p:nvPr>
            <p:ph type="sldNum" sz="quarter" idx="12"/>
          </p:nvPr>
        </p:nvSpPr>
        <p:spPr/>
        <p:txBody>
          <a:bodyPr/>
          <a:lstStyle/>
          <a:p>
            <a:fld id="{0E36BC64-A754-4C59-BBE5-6EE2EA432DEC}" type="slidenum">
              <a:rPr lang="fr-FR" smtClean="0"/>
              <a:t>‹N°›</a:t>
            </a:fld>
            <a:endParaRPr lang="fr-FR"/>
          </a:p>
        </p:txBody>
      </p:sp>
    </p:spTree>
    <p:extLst>
      <p:ext uri="{BB962C8B-B14F-4D97-AF65-F5344CB8AC3E}">
        <p14:creationId xmlns:p14="http://schemas.microsoft.com/office/powerpoint/2010/main" val="1005674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338D4F6-E9F6-DE93-5805-A529BAFC1C6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0289714-FA97-D18B-DDD0-C18CB21DCAD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B763461-7020-16A6-0391-11FACFAD4EC5}"/>
              </a:ext>
            </a:extLst>
          </p:cNvPr>
          <p:cNvSpPr>
            <a:spLocks noGrp="1"/>
          </p:cNvSpPr>
          <p:nvPr>
            <p:ph type="dt" sz="half" idx="10"/>
          </p:nvPr>
        </p:nvSpPr>
        <p:spPr/>
        <p:txBody>
          <a:bodyPr/>
          <a:lstStyle/>
          <a:p>
            <a:fld id="{D2E4334C-04DD-4678-9680-249F45AE8E3A}" type="datetimeFigureOut">
              <a:rPr lang="fr-FR" smtClean="0"/>
              <a:t>23/01/2024</a:t>
            </a:fld>
            <a:endParaRPr lang="fr-FR"/>
          </a:p>
        </p:txBody>
      </p:sp>
      <p:sp>
        <p:nvSpPr>
          <p:cNvPr id="5" name="Espace réservé du pied de page 4">
            <a:extLst>
              <a:ext uri="{FF2B5EF4-FFF2-40B4-BE49-F238E27FC236}">
                <a16:creationId xmlns:a16="http://schemas.microsoft.com/office/drawing/2014/main" id="{8609E73D-058C-A1E0-A821-2FB48E43B5A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F7FA9E0-158E-DC58-6A4A-BDE1E4B1B776}"/>
              </a:ext>
            </a:extLst>
          </p:cNvPr>
          <p:cNvSpPr>
            <a:spLocks noGrp="1"/>
          </p:cNvSpPr>
          <p:nvPr>
            <p:ph type="sldNum" sz="quarter" idx="12"/>
          </p:nvPr>
        </p:nvSpPr>
        <p:spPr/>
        <p:txBody>
          <a:bodyPr/>
          <a:lstStyle/>
          <a:p>
            <a:fld id="{0E36BC64-A754-4C59-BBE5-6EE2EA432DEC}" type="slidenum">
              <a:rPr lang="fr-FR" smtClean="0"/>
              <a:t>‹N°›</a:t>
            </a:fld>
            <a:endParaRPr lang="fr-FR"/>
          </a:p>
        </p:txBody>
      </p:sp>
    </p:spTree>
    <p:extLst>
      <p:ext uri="{BB962C8B-B14F-4D97-AF65-F5344CB8AC3E}">
        <p14:creationId xmlns:p14="http://schemas.microsoft.com/office/powerpoint/2010/main" val="1227625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FF8CA1-027F-F3DF-C9ED-84436C71C14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469CA56-17FD-DB62-045D-128F04E962E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7FF9A80-7CF7-515B-1FB2-652BD9E591BF}"/>
              </a:ext>
            </a:extLst>
          </p:cNvPr>
          <p:cNvSpPr>
            <a:spLocks noGrp="1"/>
          </p:cNvSpPr>
          <p:nvPr>
            <p:ph type="dt" sz="half" idx="10"/>
          </p:nvPr>
        </p:nvSpPr>
        <p:spPr/>
        <p:txBody>
          <a:bodyPr/>
          <a:lstStyle/>
          <a:p>
            <a:fld id="{D2E4334C-04DD-4678-9680-249F45AE8E3A}" type="datetimeFigureOut">
              <a:rPr lang="fr-FR" smtClean="0"/>
              <a:t>23/01/2024</a:t>
            </a:fld>
            <a:endParaRPr lang="fr-FR"/>
          </a:p>
        </p:txBody>
      </p:sp>
      <p:sp>
        <p:nvSpPr>
          <p:cNvPr id="5" name="Espace réservé du pied de page 4">
            <a:extLst>
              <a:ext uri="{FF2B5EF4-FFF2-40B4-BE49-F238E27FC236}">
                <a16:creationId xmlns:a16="http://schemas.microsoft.com/office/drawing/2014/main" id="{6C051C09-6964-D58E-A5DE-80BCE830A7D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F4988C3-20C7-89D8-8CB1-13374C28C3B1}"/>
              </a:ext>
            </a:extLst>
          </p:cNvPr>
          <p:cNvSpPr>
            <a:spLocks noGrp="1"/>
          </p:cNvSpPr>
          <p:nvPr>
            <p:ph type="sldNum" sz="quarter" idx="12"/>
          </p:nvPr>
        </p:nvSpPr>
        <p:spPr/>
        <p:txBody>
          <a:bodyPr/>
          <a:lstStyle/>
          <a:p>
            <a:fld id="{0E36BC64-A754-4C59-BBE5-6EE2EA432DEC}" type="slidenum">
              <a:rPr lang="fr-FR" smtClean="0"/>
              <a:t>‹N°›</a:t>
            </a:fld>
            <a:endParaRPr lang="fr-FR"/>
          </a:p>
        </p:txBody>
      </p:sp>
    </p:spTree>
    <p:extLst>
      <p:ext uri="{BB962C8B-B14F-4D97-AF65-F5344CB8AC3E}">
        <p14:creationId xmlns:p14="http://schemas.microsoft.com/office/powerpoint/2010/main" val="1766812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846A92-5247-F392-6613-A54C3B58075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EAB02C3-7B2E-7B4F-EAF8-436041B5FC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98A42C5-2944-FF98-E102-E993CB3DD016}"/>
              </a:ext>
            </a:extLst>
          </p:cNvPr>
          <p:cNvSpPr>
            <a:spLocks noGrp="1"/>
          </p:cNvSpPr>
          <p:nvPr>
            <p:ph type="dt" sz="half" idx="10"/>
          </p:nvPr>
        </p:nvSpPr>
        <p:spPr/>
        <p:txBody>
          <a:bodyPr/>
          <a:lstStyle/>
          <a:p>
            <a:fld id="{D2E4334C-04DD-4678-9680-249F45AE8E3A}" type="datetimeFigureOut">
              <a:rPr lang="fr-FR" smtClean="0"/>
              <a:t>23/01/2024</a:t>
            </a:fld>
            <a:endParaRPr lang="fr-FR"/>
          </a:p>
        </p:txBody>
      </p:sp>
      <p:sp>
        <p:nvSpPr>
          <p:cNvPr id="5" name="Espace réservé du pied de page 4">
            <a:extLst>
              <a:ext uri="{FF2B5EF4-FFF2-40B4-BE49-F238E27FC236}">
                <a16:creationId xmlns:a16="http://schemas.microsoft.com/office/drawing/2014/main" id="{7EE6D75A-0B55-8F9B-5BFA-05D4D34EAD5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FB90155-F11F-559A-EBF4-243538A11EAA}"/>
              </a:ext>
            </a:extLst>
          </p:cNvPr>
          <p:cNvSpPr>
            <a:spLocks noGrp="1"/>
          </p:cNvSpPr>
          <p:nvPr>
            <p:ph type="sldNum" sz="quarter" idx="12"/>
          </p:nvPr>
        </p:nvSpPr>
        <p:spPr/>
        <p:txBody>
          <a:bodyPr/>
          <a:lstStyle/>
          <a:p>
            <a:fld id="{0E36BC64-A754-4C59-BBE5-6EE2EA432DEC}" type="slidenum">
              <a:rPr lang="fr-FR" smtClean="0"/>
              <a:t>‹N°›</a:t>
            </a:fld>
            <a:endParaRPr lang="fr-FR"/>
          </a:p>
        </p:txBody>
      </p:sp>
    </p:spTree>
    <p:extLst>
      <p:ext uri="{BB962C8B-B14F-4D97-AF65-F5344CB8AC3E}">
        <p14:creationId xmlns:p14="http://schemas.microsoft.com/office/powerpoint/2010/main" val="864147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CA2FE0-1916-3CDF-E5A4-CB5B2B1BCBC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65F52C5-5C7E-A747-7880-51706ABADC9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7775FDB-EC1B-54A2-08B3-B1B681E5AA7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CC4D9DF-594F-7B85-1926-BE1992F90C90}"/>
              </a:ext>
            </a:extLst>
          </p:cNvPr>
          <p:cNvSpPr>
            <a:spLocks noGrp="1"/>
          </p:cNvSpPr>
          <p:nvPr>
            <p:ph type="dt" sz="half" idx="10"/>
          </p:nvPr>
        </p:nvSpPr>
        <p:spPr/>
        <p:txBody>
          <a:bodyPr/>
          <a:lstStyle/>
          <a:p>
            <a:fld id="{D2E4334C-04DD-4678-9680-249F45AE8E3A}" type="datetimeFigureOut">
              <a:rPr lang="fr-FR" smtClean="0"/>
              <a:t>23/01/2024</a:t>
            </a:fld>
            <a:endParaRPr lang="fr-FR"/>
          </a:p>
        </p:txBody>
      </p:sp>
      <p:sp>
        <p:nvSpPr>
          <p:cNvPr id="6" name="Espace réservé du pied de page 5">
            <a:extLst>
              <a:ext uri="{FF2B5EF4-FFF2-40B4-BE49-F238E27FC236}">
                <a16:creationId xmlns:a16="http://schemas.microsoft.com/office/drawing/2014/main" id="{7F9795D3-8052-5FDA-D064-C413BBDD33D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72A5981-8C1C-B12F-7003-FFB7D96E5D2A}"/>
              </a:ext>
            </a:extLst>
          </p:cNvPr>
          <p:cNvSpPr>
            <a:spLocks noGrp="1"/>
          </p:cNvSpPr>
          <p:nvPr>
            <p:ph type="sldNum" sz="quarter" idx="12"/>
          </p:nvPr>
        </p:nvSpPr>
        <p:spPr/>
        <p:txBody>
          <a:bodyPr/>
          <a:lstStyle/>
          <a:p>
            <a:fld id="{0E36BC64-A754-4C59-BBE5-6EE2EA432DEC}" type="slidenum">
              <a:rPr lang="fr-FR" smtClean="0"/>
              <a:t>‹N°›</a:t>
            </a:fld>
            <a:endParaRPr lang="fr-FR"/>
          </a:p>
        </p:txBody>
      </p:sp>
    </p:spTree>
    <p:extLst>
      <p:ext uri="{BB962C8B-B14F-4D97-AF65-F5344CB8AC3E}">
        <p14:creationId xmlns:p14="http://schemas.microsoft.com/office/powerpoint/2010/main" val="1846128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BD0233-DF7D-1E6D-3696-EBA4B5BE299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7A8EC32-9CDE-8188-D15B-84FB88C8C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D149092-E8B7-1775-6A28-82B3DC6920B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81CC589-59DE-77E5-F9B5-16B9FFDBD7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C1C55A1-0545-C991-AD10-B438481322D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AE14738-E6C8-0F81-1683-76AE57EBED16}"/>
              </a:ext>
            </a:extLst>
          </p:cNvPr>
          <p:cNvSpPr>
            <a:spLocks noGrp="1"/>
          </p:cNvSpPr>
          <p:nvPr>
            <p:ph type="dt" sz="half" idx="10"/>
          </p:nvPr>
        </p:nvSpPr>
        <p:spPr/>
        <p:txBody>
          <a:bodyPr/>
          <a:lstStyle/>
          <a:p>
            <a:fld id="{D2E4334C-04DD-4678-9680-249F45AE8E3A}" type="datetimeFigureOut">
              <a:rPr lang="fr-FR" smtClean="0"/>
              <a:t>23/01/2024</a:t>
            </a:fld>
            <a:endParaRPr lang="fr-FR"/>
          </a:p>
        </p:txBody>
      </p:sp>
      <p:sp>
        <p:nvSpPr>
          <p:cNvPr id="8" name="Espace réservé du pied de page 7">
            <a:extLst>
              <a:ext uri="{FF2B5EF4-FFF2-40B4-BE49-F238E27FC236}">
                <a16:creationId xmlns:a16="http://schemas.microsoft.com/office/drawing/2014/main" id="{59E8CD76-B444-F587-076A-8A5FD3BC41D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2E0304B-89FA-B29C-04DF-8879C67E095B}"/>
              </a:ext>
            </a:extLst>
          </p:cNvPr>
          <p:cNvSpPr>
            <a:spLocks noGrp="1"/>
          </p:cNvSpPr>
          <p:nvPr>
            <p:ph type="sldNum" sz="quarter" idx="12"/>
          </p:nvPr>
        </p:nvSpPr>
        <p:spPr/>
        <p:txBody>
          <a:bodyPr/>
          <a:lstStyle/>
          <a:p>
            <a:fld id="{0E36BC64-A754-4C59-BBE5-6EE2EA432DEC}" type="slidenum">
              <a:rPr lang="fr-FR" smtClean="0"/>
              <a:t>‹N°›</a:t>
            </a:fld>
            <a:endParaRPr lang="fr-FR"/>
          </a:p>
        </p:txBody>
      </p:sp>
    </p:spTree>
    <p:extLst>
      <p:ext uri="{BB962C8B-B14F-4D97-AF65-F5344CB8AC3E}">
        <p14:creationId xmlns:p14="http://schemas.microsoft.com/office/powerpoint/2010/main" val="43110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207312-14B5-08AB-2C2E-F16B8586CA7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59941CF-4646-2284-DDA9-A074C89BFCF4}"/>
              </a:ext>
            </a:extLst>
          </p:cNvPr>
          <p:cNvSpPr>
            <a:spLocks noGrp="1"/>
          </p:cNvSpPr>
          <p:nvPr>
            <p:ph type="dt" sz="half" idx="10"/>
          </p:nvPr>
        </p:nvSpPr>
        <p:spPr/>
        <p:txBody>
          <a:bodyPr/>
          <a:lstStyle/>
          <a:p>
            <a:fld id="{D2E4334C-04DD-4678-9680-249F45AE8E3A}" type="datetimeFigureOut">
              <a:rPr lang="fr-FR" smtClean="0"/>
              <a:t>23/01/2024</a:t>
            </a:fld>
            <a:endParaRPr lang="fr-FR"/>
          </a:p>
        </p:txBody>
      </p:sp>
      <p:sp>
        <p:nvSpPr>
          <p:cNvPr id="4" name="Espace réservé du pied de page 3">
            <a:extLst>
              <a:ext uri="{FF2B5EF4-FFF2-40B4-BE49-F238E27FC236}">
                <a16:creationId xmlns:a16="http://schemas.microsoft.com/office/drawing/2014/main" id="{4B100377-B6CA-C54A-A094-0A9F6F843D2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B8E7904-6D51-AA8B-AE69-03A40C321DCE}"/>
              </a:ext>
            </a:extLst>
          </p:cNvPr>
          <p:cNvSpPr>
            <a:spLocks noGrp="1"/>
          </p:cNvSpPr>
          <p:nvPr>
            <p:ph type="sldNum" sz="quarter" idx="12"/>
          </p:nvPr>
        </p:nvSpPr>
        <p:spPr/>
        <p:txBody>
          <a:bodyPr/>
          <a:lstStyle/>
          <a:p>
            <a:fld id="{0E36BC64-A754-4C59-BBE5-6EE2EA432DEC}" type="slidenum">
              <a:rPr lang="fr-FR" smtClean="0"/>
              <a:t>‹N°›</a:t>
            </a:fld>
            <a:endParaRPr lang="fr-FR"/>
          </a:p>
        </p:txBody>
      </p:sp>
    </p:spTree>
    <p:extLst>
      <p:ext uri="{BB962C8B-B14F-4D97-AF65-F5344CB8AC3E}">
        <p14:creationId xmlns:p14="http://schemas.microsoft.com/office/powerpoint/2010/main" val="2326370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23E57FB-D91E-F6E2-41D3-4C7009D91F7C}"/>
              </a:ext>
            </a:extLst>
          </p:cNvPr>
          <p:cNvSpPr>
            <a:spLocks noGrp="1"/>
          </p:cNvSpPr>
          <p:nvPr>
            <p:ph type="dt" sz="half" idx="10"/>
          </p:nvPr>
        </p:nvSpPr>
        <p:spPr/>
        <p:txBody>
          <a:bodyPr/>
          <a:lstStyle/>
          <a:p>
            <a:fld id="{D2E4334C-04DD-4678-9680-249F45AE8E3A}" type="datetimeFigureOut">
              <a:rPr lang="fr-FR" smtClean="0"/>
              <a:t>23/01/2024</a:t>
            </a:fld>
            <a:endParaRPr lang="fr-FR"/>
          </a:p>
        </p:txBody>
      </p:sp>
      <p:sp>
        <p:nvSpPr>
          <p:cNvPr id="3" name="Espace réservé du pied de page 2">
            <a:extLst>
              <a:ext uri="{FF2B5EF4-FFF2-40B4-BE49-F238E27FC236}">
                <a16:creationId xmlns:a16="http://schemas.microsoft.com/office/drawing/2014/main" id="{AFBE7186-D2C6-90BC-8F52-8D6D1495435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B35C7E0-4CA5-1F2F-4DA4-4FED9BABC324}"/>
              </a:ext>
            </a:extLst>
          </p:cNvPr>
          <p:cNvSpPr>
            <a:spLocks noGrp="1"/>
          </p:cNvSpPr>
          <p:nvPr>
            <p:ph type="sldNum" sz="quarter" idx="12"/>
          </p:nvPr>
        </p:nvSpPr>
        <p:spPr/>
        <p:txBody>
          <a:bodyPr/>
          <a:lstStyle/>
          <a:p>
            <a:fld id="{0E36BC64-A754-4C59-BBE5-6EE2EA432DEC}" type="slidenum">
              <a:rPr lang="fr-FR" smtClean="0"/>
              <a:t>‹N°›</a:t>
            </a:fld>
            <a:endParaRPr lang="fr-FR"/>
          </a:p>
        </p:txBody>
      </p:sp>
    </p:spTree>
    <p:extLst>
      <p:ext uri="{BB962C8B-B14F-4D97-AF65-F5344CB8AC3E}">
        <p14:creationId xmlns:p14="http://schemas.microsoft.com/office/powerpoint/2010/main" val="866499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2F38CC-652C-F73C-4670-2550D815224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985055F-C03B-51F3-11DD-1E1558CE22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ED181EF-9C47-BFD8-7453-3069E32FD6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8D8799C-BF3B-7A58-A9B4-AFC57B0A0037}"/>
              </a:ext>
            </a:extLst>
          </p:cNvPr>
          <p:cNvSpPr>
            <a:spLocks noGrp="1"/>
          </p:cNvSpPr>
          <p:nvPr>
            <p:ph type="dt" sz="half" idx="10"/>
          </p:nvPr>
        </p:nvSpPr>
        <p:spPr/>
        <p:txBody>
          <a:bodyPr/>
          <a:lstStyle/>
          <a:p>
            <a:fld id="{D2E4334C-04DD-4678-9680-249F45AE8E3A}" type="datetimeFigureOut">
              <a:rPr lang="fr-FR" smtClean="0"/>
              <a:t>23/01/2024</a:t>
            </a:fld>
            <a:endParaRPr lang="fr-FR"/>
          </a:p>
        </p:txBody>
      </p:sp>
      <p:sp>
        <p:nvSpPr>
          <p:cNvPr id="6" name="Espace réservé du pied de page 5">
            <a:extLst>
              <a:ext uri="{FF2B5EF4-FFF2-40B4-BE49-F238E27FC236}">
                <a16:creationId xmlns:a16="http://schemas.microsoft.com/office/drawing/2014/main" id="{19E6F306-F91B-F9D4-C6AD-4AA5B350A1C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B463CA3-D831-BE52-39FD-554DA9CFFF03}"/>
              </a:ext>
            </a:extLst>
          </p:cNvPr>
          <p:cNvSpPr>
            <a:spLocks noGrp="1"/>
          </p:cNvSpPr>
          <p:nvPr>
            <p:ph type="sldNum" sz="quarter" idx="12"/>
          </p:nvPr>
        </p:nvSpPr>
        <p:spPr/>
        <p:txBody>
          <a:bodyPr/>
          <a:lstStyle/>
          <a:p>
            <a:fld id="{0E36BC64-A754-4C59-BBE5-6EE2EA432DEC}" type="slidenum">
              <a:rPr lang="fr-FR" smtClean="0"/>
              <a:t>‹N°›</a:t>
            </a:fld>
            <a:endParaRPr lang="fr-FR"/>
          </a:p>
        </p:txBody>
      </p:sp>
    </p:spTree>
    <p:extLst>
      <p:ext uri="{BB962C8B-B14F-4D97-AF65-F5344CB8AC3E}">
        <p14:creationId xmlns:p14="http://schemas.microsoft.com/office/powerpoint/2010/main" val="3656490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958C81-0269-7BB9-E617-66587C2D99B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D0F0A908-9B0E-B286-DD00-892AE72B18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6D43092-C1D1-9EC0-914B-80D4DAB1C7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0578F5E-C3FB-8758-97DD-B08B62CFB46B}"/>
              </a:ext>
            </a:extLst>
          </p:cNvPr>
          <p:cNvSpPr>
            <a:spLocks noGrp="1"/>
          </p:cNvSpPr>
          <p:nvPr>
            <p:ph type="dt" sz="half" idx="10"/>
          </p:nvPr>
        </p:nvSpPr>
        <p:spPr/>
        <p:txBody>
          <a:bodyPr/>
          <a:lstStyle/>
          <a:p>
            <a:fld id="{D2E4334C-04DD-4678-9680-249F45AE8E3A}" type="datetimeFigureOut">
              <a:rPr lang="fr-FR" smtClean="0"/>
              <a:t>23/01/2024</a:t>
            </a:fld>
            <a:endParaRPr lang="fr-FR"/>
          </a:p>
        </p:txBody>
      </p:sp>
      <p:sp>
        <p:nvSpPr>
          <p:cNvPr id="6" name="Espace réservé du pied de page 5">
            <a:extLst>
              <a:ext uri="{FF2B5EF4-FFF2-40B4-BE49-F238E27FC236}">
                <a16:creationId xmlns:a16="http://schemas.microsoft.com/office/drawing/2014/main" id="{C52464E2-FB2B-9902-C422-64EB0C397F4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B8FB177-3DC1-5E1E-B82C-01A163C82632}"/>
              </a:ext>
            </a:extLst>
          </p:cNvPr>
          <p:cNvSpPr>
            <a:spLocks noGrp="1"/>
          </p:cNvSpPr>
          <p:nvPr>
            <p:ph type="sldNum" sz="quarter" idx="12"/>
          </p:nvPr>
        </p:nvSpPr>
        <p:spPr/>
        <p:txBody>
          <a:bodyPr/>
          <a:lstStyle/>
          <a:p>
            <a:fld id="{0E36BC64-A754-4C59-BBE5-6EE2EA432DEC}" type="slidenum">
              <a:rPr lang="fr-FR" smtClean="0"/>
              <a:t>‹N°›</a:t>
            </a:fld>
            <a:endParaRPr lang="fr-FR"/>
          </a:p>
        </p:txBody>
      </p:sp>
    </p:spTree>
    <p:extLst>
      <p:ext uri="{BB962C8B-B14F-4D97-AF65-F5344CB8AC3E}">
        <p14:creationId xmlns:p14="http://schemas.microsoft.com/office/powerpoint/2010/main" val="3223322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221239D-CB26-94FD-6C57-B6D95A6067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60EA9D9-44E6-F65F-543F-10CFA843ED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643E8FD-59CB-B530-4296-B966C1FB6A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E4334C-04DD-4678-9680-249F45AE8E3A}" type="datetimeFigureOut">
              <a:rPr lang="fr-FR" smtClean="0"/>
              <a:t>23/01/2024</a:t>
            </a:fld>
            <a:endParaRPr lang="fr-FR"/>
          </a:p>
        </p:txBody>
      </p:sp>
      <p:sp>
        <p:nvSpPr>
          <p:cNvPr id="5" name="Espace réservé du pied de page 4">
            <a:extLst>
              <a:ext uri="{FF2B5EF4-FFF2-40B4-BE49-F238E27FC236}">
                <a16:creationId xmlns:a16="http://schemas.microsoft.com/office/drawing/2014/main" id="{5C424FAD-E2FF-C32A-EA29-88B7B9C6F7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2412D9F0-5435-00B6-8C5B-D1878B780E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36BC64-A754-4C59-BBE5-6EE2EA432DEC}" type="slidenum">
              <a:rPr lang="fr-FR" smtClean="0"/>
              <a:t>‹N°›</a:t>
            </a:fld>
            <a:endParaRPr lang="fr-FR"/>
          </a:p>
        </p:txBody>
      </p:sp>
    </p:spTree>
    <p:extLst>
      <p:ext uri="{BB962C8B-B14F-4D97-AF65-F5344CB8AC3E}">
        <p14:creationId xmlns:p14="http://schemas.microsoft.com/office/powerpoint/2010/main" val="7033422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akelet.com/@davidchangea49195"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david.studio-pl.com/_DAVID/qwenta/"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www.notion.so/invite/187f1d49ee7e25009a8849f51aef22ecf3cb9ac5" TargetMode="External"/><Relationship Id="rId4" Type="http://schemas.openxmlformats.org/officeDocument/2006/relationships/hyperlink" Target="https://wakelet.com/@davidchangea49195"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4E8"/>
            </a:gs>
            <a:gs pos="100000">
              <a:srgbClr val="C5A073">
                <a:alpha val="80000"/>
              </a:srgbClr>
            </a:gs>
          </a:gsLst>
          <a:lin ang="27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900551-F74C-5D52-9762-01A2E6A9DC4E}"/>
              </a:ext>
            </a:extLst>
          </p:cNvPr>
          <p:cNvSpPr>
            <a:spLocks noGrp="1"/>
          </p:cNvSpPr>
          <p:nvPr>
            <p:ph type="ctrTitle"/>
          </p:nvPr>
        </p:nvSpPr>
        <p:spPr>
          <a:xfrm>
            <a:off x="1818655" y="3541457"/>
            <a:ext cx="3843426" cy="1022693"/>
          </a:xfrm>
        </p:spPr>
        <p:txBody>
          <a:bodyPr anchor="t">
            <a:noAutofit/>
          </a:bodyPr>
          <a:lstStyle/>
          <a:p>
            <a:r>
              <a:rPr lang="fr-FR" sz="32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Menu Maker by</a:t>
            </a:r>
            <a:br>
              <a:rPr lang="fr-FR" sz="32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br>
            <a:r>
              <a:rPr lang="fr-FR" sz="32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Qwenta</a:t>
            </a:r>
          </a:p>
        </p:txBody>
      </p:sp>
      <p:sp>
        <p:nvSpPr>
          <p:cNvPr id="3" name="Sous-titre 2">
            <a:extLst>
              <a:ext uri="{FF2B5EF4-FFF2-40B4-BE49-F238E27FC236}">
                <a16:creationId xmlns:a16="http://schemas.microsoft.com/office/drawing/2014/main" id="{B35EF730-845D-1AA7-DFE5-07C84A5D737F}"/>
              </a:ext>
            </a:extLst>
          </p:cNvPr>
          <p:cNvSpPr>
            <a:spLocks noGrp="1"/>
          </p:cNvSpPr>
          <p:nvPr>
            <p:ph type="subTitle" idx="1"/>
          </p:nvPr>
        </p:nvSpPr>
        <p:spPr>
          <a:xfrm>
            <a:off x="59576" y="2284289"/>
            <a:ext cx="7361585" cy="682925"/>
          </a:xfrm>
        </p:spPr>
        <p:txBody>
          <a:bodyPr>
            <a:noAutofit/>
          </a:bodyPr>
          <a:lstStyle/>
          <a:p>
            <a:r>
              <a:rPr lang="fr-FR" sz="3000" b="1" dirty="0">
                <a:effectLst>
                  <a:outerShdw blurRad="50800" dist="38100" dir="2700000" algn="tl" rotWithShape="0">
                    <a:prstClr val="black">
                      <a:alpha val="40000"/>
                    </a:prstClr>
                  </a:outerShdw>
                </a:effectLst>
                <a:latin typeface="Eras Demi ITC" panose="020B0805030504020804" pitchFamily="34" charset="0"/>
              </a:rPr>
              <a:t>Présentation de la solution technique </a:t>
            </a:r>
          </a:p>
        </p:txBody>
      </p:sp>
      <p:pic>
        <p:nvPicPr>
          <p:cNvPr id="9" name="Image 8">
            <a:extLst>
              <a:ext uri="{FF2B5EF4-FFF2-40B4-BE49-F238E27FC236}">
                <a16:creationId xmlns:a16="http://schemas.microsoft.com/office/drawing/2014/main" id="{FF41824B-07B1-FAA3-6EF0-04737988D3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04" y="130488"/>
            <a:ext cx="1294902" cy="682925"/>
          </a:xfrm>
          <a:prstGeom prst="rect">
            <a:avLst/>
          </a:prstGeom>
          <a:effectLst>
            <a:outerShdw blurRad="50800" dist="38100" dir="8100000" algn="tr" rotWithShape="0">
              <a:prstClr val="black">
                <a:alpha val="40000"/>
              </a:prstClr>
            </a:outerShdw>
          </a:effectLst>
        </p:spPr>
      </p:pic>
      <p:pic>
        <p:nvPicPr>
          <p:cNvPr id="11" name="Image 10">
            <a:extLst>
              <a:ext uri="{FF2B5EF4-FFF2-40B4-BE49-F238E27FC236}">
                <a16:creationId xmlns:a16="http://schemas.microsoft.com/office/drawing/2014/main" id="{9EDDD653-D47D-FD4E-ACAD-517971176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6162" y="130488"/>
            <a:ext cx="4572235" cy="6597023"/>
          </a:xfrm>
          <a:prstGeom prst="rect">
            <a:avLst/>
          </a:prstGeom>
          <a:effectLst>
            <a:outerShdw blurRad="63500" sx="102000" sy="102000" algn="ctr" rotWithShape="0">
              <a:prstClr val="black">
                <a:alpha val="40000"/>
              </a:prstClr>
            </a:outerShdw>
          </a:effectLst>
        </p:spPr>
      </p:pic>
      <p:sp>
        <p:nvSpPr>
          <p:cNvPr id="13" name="ZoneTexte 12">
            <a:extLst>
              <a:ext uri="{FF2B5EF4-FFF2-40B4-BE49-F238E27FC236}">
                <a16:creationId xmlns:a16="http://schemas.microsoft.com/office/drawing/2014/main" id="{1B77E827-42B1-7023-1AD0-A7CE8B93D943}"/>
              </a:ext>
            </a:extLst>
          </p:cNvPr>
          <p:cNvSpPr txBox="1"/>
          <p:nvPr/>
        </p:nvSpPr>
        <p:spPr>
          <a:xfrm>
            <a:off x="59576" y="6519446"/>
            <a:ext cx="2783016" cy="338554"/>
          </a:xfrm>
          <a:prstGeom prst="rect">
            <a:avLst/>
          </a:prstGeom>
          <a:noFill/>
        </p:spPr>
        <p:txBody>
          <a:bodyPr wrap="square">
            <a:spAutoFit/>
          </a:bodyPr>
          <a:lstStyle/>
          <a:p>
            <a:pPr algn="ctr"/>
            <a:r>
              <a:rPr lang="fr-FR" sz="800" dirty="0">
                <a:latin typeface="Eras Medium ITC" panose="020B0602030504020804" pitchFamily="34" charset="0"/>
              </a:rPr>
              <a:t>Projet 7: </a:t>
            </a:r>
            <a:r>
              <a:rPr lang="fr-FR" sz="800" i="0" dirty="0">
                <a:effectLst/>
                <a:latin typeface="Eras Medium ITC" panose="020B0602030504020804" pitchFamily="34" charset="0"/>
              </a:rPr>
              <a:t>Planifiez le développement du site de votre client</a:t>
            </a:r>
          </a:p>
          <a:p>
            <a:pPr algn="ctr"/>
            <a:r>
              <a:rPr lang="fr-FR" sz="800" dirty="0">
                <a:latin typeface="Eras Medium ITC" panose="020B0602030504020804" pitchFamily="34" charset="0"/>
              </a:rPr>
              <a:t>Livrable PowerPoint n°3, solution technique.</a:t>
            </a:r>
            <a:endParaRPr lang="fr-FR" sz="800" i="0" dirty="0">
              <a:effectLst/>
              <a:latin typeface="Eras Medium ITC" panose="020B0602030504020804" pitchFamily="34" charset="0"/>
            </a:endParaRPr>
          </a:p>
        </p:txBody>
      </p:sp>
    </p:spTree>
    <p:extLst>
      <p:ext uri="{BB962C8B-B14F-4D97-AF65-F5344CB8AC3E}">
        <p14:creationId xmlns:p14="http://schemas.microsoft.com/office/powerpoint/2010/main" val="69116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FF4E8"/>
            </a:gs>
            <a:gs pos="100000">
              <a:srgbClr val="C5A073">
                <a:alpha val="80000"/>
              </a:srgbClr>
            </a:gs>
          </a:gsLst>
          <a:lin ang="2700000" scaled="1"/>
        </a:gra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F956850-AF9E-03FD-8A54-ED54EDB94A55}"/>
              </a:ext>
            </a:extLst>
          </p:cNvPr>
          <p:cNvSpPr>
            <a:spLocks noGrp="1"/>
          </p:cNvSpPr>
          <p:nvPr>
            <p:ph type="ctrTitle"/>
          </p:nvPr>
        </p:nvSpPr>
        <p:spPr>
          <a:xfrm>
            <a:off x="2773940" y="647506"/>
            <a:ext cx="6644117" cy="646331"/>
          </a:xfrm>
        </p:spPr>
        <p:txBody>
          <a:bodyPr anchor="t">
            <a:normAutofit/>
          </a:bodyPr>
          <a:lstStyle/>
          <a:p>
            <a:r>
              <a:rPr lang="fr-FR" sz="2800" dirty="0">
                <a:latin typeface="Eras Demi ITC" panose="020B0805030504020804" pitchFamily="34" charset="0"/>
              </a:rPr>
              <a:t>3.3 Ajouter un plat</a:t>
            </a:r>
          </a:p>
        </p:txBody>
      </p:sp>
      <p:sp>
        <p:nvSpPr>
          <p:cNvPr id="5" name="Sous-titre 4">
            <a:extLst>
              <a:ext uri="{FF2B5EF4-FFF2-40B4-BE49-F238E27FC236}">
                <a16:creationId xmlns:a16="http://schemas.microsoft.com/office/drawing/2014/main" id="{1E117DFD-9972-DA88-B00F-03BB820618DC}"/>
              </a:ext>
            </a:extLst>
          </p:cNvPr>
          <p:cNvSpPr>
            <a:spLocks noGrp="1"/>
          </p:cNvSpPr>
          <p:nvPr>
            <p:ph type="subTitle" idx="1"/>
          </p:nvPr>
        </p:nvSpPr>
        <p:spPr>
          <a:xfrm>
            <a:off x="307481" y="5884721"/>
            <a:ext cx="2762575" cy="850053"/>
          </a:xfrm>
        </p:spPr>
        <p:txBody>
          <a:bodyPr>
            <a:normAutofit/>
          </a:bodyPr>
          <a:lstStyle/>
          <a:p>
            <a:r>
              <a:rPr lang="fr-FR" sz="1100" dirty="0">
                <a:latin typeface="Eras Medium ITC" panose="020B0602030504020804" pitchFamily="34" charset="0"/>
              </a:rPr>
              <a:t>Pour que l’utilisateur ajoute un plat, il clique sur « </a:t>
            </a:r>
            <a:r>
              <a:rPr lang="fr-FR" sz="1100" b="1" dirty="0">
                <a:latin typeface="Eras Medium ITC" panose="020B0602030504020804" pitchFamily="34" charset="0"/>
              </a:rPr>
              <a:t>+ plats </a:t>
            </a:r>
            <a:r>
              <a:rPr lang="fr-FR" sz="1100" dirty="0">
                <a:latin typeface="Eras Medium ITC" panose="020B0602030504020804" pitchFamily="34" charset="0"/>
              </a:rPr>
              <a:t>», une fenêtre modale se crée. Pour ajouter une photo du plat il faut cliquer sur « </a:t>
            </a:r>
            <a:r>
              <a:rPr lang="fr-FR" sz="1100" b="1" dirty="0">
                <a:latin typeface="Eras Medium ITC" panose="020B0602030504020804" pitchFamily="34" charset="0"/>
              </a:rPr>
              <a:t>+ ajouter photo </a:t>
            </a:r>
            <a:r>
              <a:rPr lang="fr-FR" sz="1100" dirty="0">
                <a:latin typeface="Eras Medium ITC" panose="020B0602030504020804" pitchFamily="34" charset="0"/>
              </a:rPr>
              <a:t>».</a:t>
            </a:r>
          </a:p>
        </p:txBody>
      </p:sp>
      <p:pic>
        <p:nvPicPr>
          <p:cNvPr id="2" name="Image 1">
            <a:extLst>
              <a:ext uri="{FF2B5EF4-FFF2-40B4-BE49-F238E27FC236}">
                <a16:creationId xmlns:a16="http://schemas.microsoft.com/office/drawing/2014/main" id="{F1CCFD9B-C9E7-1AA8-4E5D-78208129D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04" y="130488"/>
            <a:ext cx="1294902" cy="682925"/>
          </a:xfrm>
          <a:prstGeom prst="rect">
            <a:avLst/>
          </a:prstGeom>
          <a:effectLst>
            <a:outerShdw blurRad="50800" dist="38100" dir="8100000" algn="tr" rotWithShape="0">
              <a:prstClr val="black">
                <a:alpha val="40000"/>
              </a:prstClr>
            </a:outerShdw>
          </a:effectLst>
        </p:spPr>
      </p:pic>
      <p:sp>
        <p:nvSpPr>
          <p:cNvPr id="3" name="ZoneTexte 2">
            <a:extLst>
              <a:ext uri="{FF2B5EF4-FFF2-40B4-BE49-F238E27FC236}">
                <a16:creationId xmlns:a16="http://schemas.microsoft.com/office/drawing/2014/main" id="{F915ED9D-99C2-9956-EED6-B8EC8290B3BB}"/>
              </a:ext>
            </a:extLst>
          </p:cNvPr>
          <p:cNvSpPr txBox="1"/>
          <p:nvPr/>
        </p:nvSpPr>
        <p:spPr>
          <a:xfrm>
            <a:off x="10319049" y="0"/>
            <a:ext cx="1872951" cy="646331"/>
          </a:xfrm>
          <a:prstGeom prst="rect">
            <a:avLst/>
          </a:prstGeom>
          <a:noFill/>
        </p:spPr>
        <p:txBody>
          <a:bodyPr wrap="square">
            <a:spAutoFit/>
          </a:bodyPr>
          <a:lstStyle/>
          <a:p>
            <a:pPr algn="ct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Menu Maker by</a:t>
            </a:r>
            <a:b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b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Qwenta</a:t>
            </a:r>
            <a:endParaRPr lang="fr-FR" dirty="0"/>
          </a:p>
        </p:txBody>
      </p:sp>
      <p:pic>
        <p:nvPicPr>
          <p:cNvPr id="12" name="Image 11">
            <a:extLst>
              <a:ext uri="{FF2B5EF4-FFF2-40B4-BE49-F238E27FC236}">
                <a16:creationId xmlns:a16="http://schemas.microsoft.com/office/drawing/2014/main" id="{2127385D-A8EC-5BC6-BBD6-C379DBB5C8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1019" y="2028571"/>
            <a:ext cx="4698331" cy="3467632"/>
          </a:xfrm>
          <a:prstGeom prst="rect">
            <a:avLst/>
          </a:prstGeom>
          <a:effectLst>
            <a:outerShdw blurRad="50800" dist="38100" dir="8100000" algn="tr" rotWithShape="0">
              <a:prstClr val="black">
                <a:alpha val="40000"/>
              </a:prstClr>
            </a:outerShdw>
          </a:effectLst>
        </p:spPr>
      </p:pic>
      <p:pic>
        <p:nvPicPr>
          <p:cNvPr id="14" name="Image 13">
            <a:extLst>
              <a:ext uri="{FF2B5EF4-FFF2-40B4-BE49-F238E27FC236}">
                <a16:creationId xmlns:a16="http://schemas.microsoft.com/office/drawing/2014/main" id="{AC01C8A2-D3C8-4AA5-0E99-638167909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649" y="2644712"/>
            <a:ext cx="2761868" cy="2851491"/>
          </a:xfrm>
          <a:prstGeom prst="rect">
            <a:avLst/>
          </a:prstGeom>
          <a:effectLst>
            <a:outerShdw blurRad="50800" dist="38100" dir="8100000" algn="tr" rotWithShape="0">
              <a:prstClr val="black">
                <a:alpha val="40000"/>
              </a:prstClr>
            </a:outerShdw>
          </a:effectLst>
        </p:spPr>
      </p:pic>
      <p:pic>
        <p:nvPicPr>
          <p:cNvPr id="16" name="Image 15">
            <a:extLst>
              <a:ext uri="{FF2B5EF4-FFF2-40B4-BE49-F238E27FC236}">
                <a16:creationId xmlns:a16="http://schemas.microsoft.com/office/drawing/2014/main" id="{43AA8B09-1967-FFB8-B080-9B6187039B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6834" y="2644712"/>
            <a:ext cx="2761868" cy="2851491"/>
          </a:xfrm>
          <a:prstGeom prst="rect">
            <a:avLst/>
          </a:prstGeom>
          <a:effectLst>
            <a:outerShdw blurRad="50800" dist="38100" dir="8100000" algn="tr" rotWithShape="0">
              <a:prstClr val="black">
                <a:alpha val="40000"/>
              </a:prstClr>
            </a:outerShdw>
          </a:effectLst>
        </p:spPr>
      </p:pic>
      <p:sp>
        <p:nvSpPr>
          <p:cNvPr id="17" name="Rectangle : coins arrondis 16">
            <a:extLst>
              <a:ext uri="{FF2B5EF4-FFF2-40B4-BE49-F238E27FC236}">
                <a16:creationId xmlns:a16="http://schemas.microsoft.com/office/drawing/2014/main" id="{CE63E0EF-EBBA-BE1E-D222-6D4BC07AD684}"/>
              </a:ext>
            </a:extLst>
          </p:cNvPr>
          <p:cNvSpPr/>
          <p:nvPr/>
        </p:nvSpPr>
        <p:spPr>
          <a:xfrm>
            <a:off x="586598" y="2028570"/>
            <a:ext cx="2213970" cy="476419"/>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FFF4E8"/>
                </a:solidFill>
                <a:latin typeface="Eras Demi ITC" panose="020B0805030504020804" pitchFamily="34" charset="0"/>
              </a:rPr>
              <a:t>1. Modale d’ajout de plat</a:t>
            </a:r>
          </a:p>
        </p:txBody>
      </p:sp>
      <p:sp>
        <p:nvSpPr>
          <p:cNvPr id="18" name="Rectangle : coins arrondis 17">
            <a:extLst>
              <a:ext uri="{FF2B5EF4-FFF2-40B4-BE49-F238E27FC236}">
                <a16:creationId xmlns:a16="http://schemas.microsoft.com/office/drawing/2014/main" id="{69D8BFBB-E991-4F0F-9E59-D57F1FD70B72}"/>
              </a:ext>
            </a:extLst>
          </p:cNvPr>
          <p:cNvSpPr/>
          <p:nvPr/>
        </p:nvSpPr>
        <p:spPr>
          <a:xfrm>
            <a:off x="4020784" y="2028571"/>
            <a:ext cx="2213970" cy="476419"/>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FFF4E8"/>
                </a:solidFill>
                <a:latin typeface="Eras Demi ITC" panose="020B0805030504020804" pitchFamily="34" charset="0"/>
              </a:rPr>
              <a:t>2. Modale de validation d’ajout de plat</a:t>
            </a:r>
          </a:p>
        </p:txBody>
      </p:sp>
      <p:sp>
        <p:nvSpPr>
          <p:cNvPr id="19" name="Rectangle : coins arrondis 18">
            <a:extLst>
              <a:ext uri="{FF2B5EF4-FFF2-40B4-BE49-F238E27FC236}">
                <a16:creationId xmlns:a16="http://schemas.microsoft.com/office/drawing/2014/main" id="{D8F31E22-85FD-76BA-94C1-DB5BB23954BF}"/>
              </a:ext>
            </a:extLst>
          </p:cNvPr>
          <p:cNvSpPr/>
          <p:nvPr/>
        </p:nvSpPr>
        <p:spPr>
          <a:xfrm>
            <a:off x="8423199" y="1418286"/>
            <a:ext cx="2213970" cy="476419"/>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FFF4E8"/>
                </a:solidFill>
                <a:latin typeface="Eras Demi ITC" panose="020B0805030504020804" pitchFamily="34" charset="0"/>
              </a:rPr>
              <a:t>3. Ajout de plat validé</a:t>
            </a:r>
          </a:p>
        </p:txBody>
      </p:sp>
      <p:cxnSp>
        <p:nvCxnSpPr>
          <p:cNvPr id="20" name="Connecteur droit avec flèche 19">
            <a:extLst>
              <a:ext uri="{FF2B5EF4-FFF2-40B4-BE49-F238E27FC236}">
                <a16:creationId xmlns:a16="http://schemas.microsoft.com/office/drawing/2014/main" id="{082FCD00-91A1-3CEF-571C-468E56F1140F}"/>
              </a:ext>
            </a:extLst>
          </p:cNvPr>
          <p:cNvCxnSpPr>
            <a:cxnSpLocks/>
          </p:cNvCxnSpPr>
          <p:nvPr/>
        </p:nvCxnSpPr>
        <p:spPr>
          <a:xfrm>
            <a:off x="1688769" y="5546826"/>
            <a:ext cx="0" cy="33789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Connecteur droit avec flèche 20">
            <a:extLst>
              <a:ext uri="{FF2B5EF4-FFF2-40B4-BE49-F238E27FC236}">
                <a16:creationId xmlns:a16="http://schemas.microsoft.com/office/drawing/2014/main" id="{C8A7DF57-172F-B09D-0013-FE30925460FA}"/>
              </a:ext>
            </a:extLst>
          </p:cNvPr>
          <p:cNvCxnSpPr>
            <a:cxnSpLocks/>
          </p:cNvCxnSpPr>
          <p:nvPr/>
        </p:nvCxnSpPr>
        <p:spPr>
          <a:xfrm>
            <a:off x="5125944" y="5546826"/>
            <a:ext cx="0" cy="33789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Connecteur droit avec flèche 21">
            <a:extLst>
              <a:ext uri="{FF2B5EF4-FFF2-40B4-BE49-F238E27FC236}">
                <a16:creationId xmlns:a16="http://schemas.microsoft.com/office/drawing/2014/main" id="{4C47D0FC-67A3-AEB5-ADAE-D29C0E08EAA8}"/>
              </a:ext>
            </a:extLst>
          </p:cNvPr>
          <p:cNvCxnSpPr>
            <a:cxnSpLocks/>
          </p:cNvCxnSpPr>
          <p:nvPr/>
        </p:nvCxnSpPr>
        <p:spPr>
          <a:xfrm>
            <a:off x="9532464" y="5546826"/>
            <a:ext cx="0" cy="33789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3" name="Sous-titre 4">
            <a:extLst>
              <a:ext uri="{FF2B5EF4-FFF2-40B4-BE49-F238E27FC236}">
                <a16:creationId xmlns:a16="http://schemas.microsoft.com/office/drawing/2014/main" id="{8530384F-7876-72F1-D7F1-A9F27ACDCC52}"/>
              </a:ext>
            </a:extLst>
          </p:cNvPr>
          <p:cNvSpPr txBox="1">
            <a:spLocks/>
          </p:cNvSpPr>
          <p:nvPr/>
        </p:nvSpPr>
        <p:spPr>
          <a:xfrm>
            <a:off x="3746834" y="5882350"/>
            <a:ext cx="2762575" cy="8500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100" dirty="0">
                <a:latin typeface="Eras Medium ITC" panose="020B0602030504020804" pitchFamily="34" charset="0"/>
              </a:rPr>
              <a:t>L’image se charge, l’utilisateur peut rentrer le nom du plat, le prix du plat et une description du plat. Dernière étape, l’utilisateur doit cliquer sur « </a:t>
            </a:r>
            <a:r>
              <a:rPr lang="fr-FR" sz="1100" b="1" dirty="0">
                <a:latin typeface="Eras Medium ITC" panose="020B0602030504020804" pitchFamily="34" charset="0"/>
              </a:rPr>
              <a:t>valider </a:t>
            </a:r>
            <a:r>
              <a:rPr lang="fr-FR" sz="1100" dirty="0">
                <a:latin typeface="Eras Medium ITC" panose="020B0602030504020804" pitchFamily="34" charset="0"/>
              </a:rPr>
              <a:t>». </a:t>
            </a:r>
          </a:p>
        </p:txBody>
      </p:sp>
      <p:sp>
        <p:nvSpPr>
          <p:cNvPr id="24" name="Sous-titre 4">
            <a:extLst>
              <a:ext uri="{FF2B5EF4-FFF2-40B4-BE49-F238E27FC236}">
                <a16:creationId xmlns:a16="http://schemas.microsoft.com/office/drawing/2014/main" id="{5544AD02-B9D9-0E0E-B1CC-0FE7843F7284}"/>
              </a:ext>
            </a:extLst>
          </p:cNvPr>
          <p:cNvSpPr txBox="1">
            <a:spLocks/>
          </p:cNvSpPr>
          <p:nvPr/>
        </p:nvSpPr>
        <p:spPr>
          <a:xfrm>
            <a:off x="7601686" y="5882350"/>
            <a:ext cx="3869520" cy="8500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100" dirty="0">
                <a:latin typeface="Eras Medium ITC" panose="020B0602030504020804" pitchFamily="34" charset="0"/>
              </a:rPr>
              <a:t>Le plat est maintenant crée et l’utilisateur peut le visualiser sur sa page menu à droite de l’interface. L’utilisateur peut créer autant de plat qu’il souhaite. On passe à la suite des fonctionnalités en cliquant sur « </a:t>
            </a:r>
            <a:r>
              <a:rPr lang="fr-FR" sz="1100" b="1" dirty="0">
                <a:latin typeface="Eras Medium ITC" panose="020B0602030504020804" pitchFamily="34" charset="0"/>
              </a:rPr>
              <a:t>étape suivante </a:t>
            </a:r>
            <a:r>
              <a:rPr lang="fr-FR" sz="1100" dirty="0">
                <a:latin typeface="Eras Medium ITC" panose="020B0602030504020804" pitchFamily="34" charset="0"/>
              </a:rPr>
              <a:t>». </a:t>
            </a:r>
          </a:p>
        </p:txBody>
      </p:sp>
    </p:spTree>
    <p:extLst>
      <p:ext uri="{BB962C8B-B14F-4D97-AF65-F5344CB8AC3E}">
        <p14:creationId xmlns:p14="http://schemas.microsoft.com/office/powerpoint/2010/main" val="1417513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FF4E8"/>
            </a:gs>
            <a:gs pos="100000">
              <a:srgbClr val="C5A073">
                <a:alpha val="80000"/>
              </a:srgbClr>
            </a:gs>
          </a:gsLst>
          <a:lin ang="2700000" scaled="1"/>
        </a:gra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F956850-AF9E-03FD-8A54-ED54EDB94A55}"/>
              </a:ext>
            </a:extLst>
          </p:cNvPr>
          <p:cNvSpPr>
            <a:spLocks noGrp="1"/>
          </p:cNvSpPr>
          <p:nvPr>
            <p:ph type="ctrTitle"/>
          </p:nvPr>
        </p:nvSpPr>
        <p:spPr>
          <a:xfrm>
            <a:off x="2773940" y="851575"/>
            <a:ext cx="6644117" cy="646331"/>
          </a:xfrm>
        </p:spPr>
        <p:txBody>
          <a:bodyPr anchor="t">
            <a:normAutofit/>
          </a:bodyPr>
          <a:lstStyle/>
          <a:p>
            <a:r>
              <a:rPr lang="fr-FR" sz="2800" dirty="0">
                <a:latin typeface="Eras Demi ITC" panose="020B0805030504020804" pitchFamily="34" charset="0"/>
              </a:rPr>
              <a:t>3.4 Personnalisation du menu</a:t>
            </a:r>
          </a:p>
        </p:txBody>
      </p:sp>
      <p:sp>
        <p:nvSpPr>
          <p:cNvPr id="5" name="Sous-titre 4">
            <a:extLst>
              <a:ext uri="{FF2B5EF4-FFF2-40B4-BE49-F238E27FC236}">
                <a16:creationId xmlns:a16="http://schemas.microsoft.com/office/drawing/2014/main" id="{1E117DFD-9972-DA88-B00F-03BB820618DC}"/>
              </a:ext>
            </a:extLst>
          </p:cNvPr>
          <p:cNvSpPr>
            <a:spLocks noGrp="1"/>
          </p:cNvSpPr>
          <p:nvPr>
            <p:ph type="subTitle" idx="1"/>
          </p:nvPr>
        </p:nvSpPr>
        <p:spPr>
          <a:xfrm>
            <a:off x="79367" y="5824599"/>
            <a:ext cx="1868789" cy="867056"/>
          </a:xfrm>
        </p:spPr>
        <p:txBody>
          <a:bodyPr>
            <a:normAutofit/>
          </a:bodyPr>
          <a:lstStyle/>
          <a:p>
            <a:r>
              <a:rPr lang="fr-FR" sz="1100" dirty="0">
                <a:latin typeface="Eras Medium ITC" panose="020B0602030504020804" pitchFamily="34" charset="0"/>
              </a:rPr>
              <a:t>L’étape suivante pour l’utilisateur est de valider le type de typographie qu’il souhaite pour son menu.</a:t>
            </a:r>
          </a:p>
        </p:txBody>
      </p:sp>
      <p:pic>
        <p:nvPicPr>
          <p:cNvPr id="2" name="Image 1">
            <a:extLst>
              <a:ext uri="{FF2B5EF4-FFF2-40B4-BE49-F238E27FC236}">
                <a16:creationId xmlns:a16="http://schemas.microsoft.com/office/drawing/2014/main" id="{F1CCFD9B-C9E7-1AA8-4E5D-78208129D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04" y="130488"/>
            <a:ext cx="1294902" cy="682925"/>
          </a:xfrm>
          <a:prstGeom prst="rect">
            <a:avLst/>
          </a:prstGeom>
          <a:effectLst>
            <a:outerShdw blurRad="50800" dist="38100" dir="8100000" algn="tr" rotWithShape="0">
              <a:prstClr val="black">
                <a:alpha val="40000"/>
              </a:prstClr>
            </a:outerShdw>
          </a:effectLst>
        </p:spPr>
      </p:pic>
      <p:sp>
        <p:nvSpPr>
          <p:cNvPr id="3" name="ZoneTexte 2">
            <a:extLst>
              <a:ext uri="{FF2B5EF4-FFF2-40B4-BE49-F238E27FC236}">
                <a16:creationId xmlns:a16="http://schemas.microsoft.com/office/drawing/2014/main" id="{F915ED9D-99C2-9956-EED6-B8EC8290B3BB}"/>
              </a:ext>
            </a:extLst>
          </p:cNvPr>
          <p:cNvSpPr txBox="1"/>
          <p:nvPr/>
        </p:nvSpPr>
        <p:spPr>
          <a:xfrm>
            <a:off x="10319049" y="0"/>
            <a:ext cx="1872951" cy="646331"/>
          </a:xfrm>
          <a:prstGeom prst="rect">
            <a:avLst/>
          </a:prstGeom>
          <a:noFill/>
        </p:spPr>
        <p:txBody>
          <a:bodyPr wrap="square">
            <a:spAutoFit/>
          </a:bodyPr>
          <a:lstStyle/>
          <a:p>
            <a:pPr algn="ct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Menu Maker by</a:t>
            </a:r>
            <a:b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b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Qwenta</a:t>
            </a:r>
            <a:endParaRPr lang="fr-FR" dirty="0"/>
          </a:p>
        </p:txBody>
      </p:sp>
      <p:pic>
        <p:nvPicPr>
          <p:cNvPr id="7" name="Image 6">
            <a:extLst>
              <a:ext uri="{FF2B5EF4-FFF2-40B4-BE49-F238E27FC236}">
                <a16:creationId xmlns:a16="http://schemas.microsoft.com/office/drawing/2014/main" id="{E73507F0-D7FB-D548-8AEA-2EBEFF80B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11" y="3043260"/>
            <a:ext cx="1868788" cy="2407830"/>
          </a:xfrm>
          <a:prstGeom prst="rect">
            <a:avLst/>
          </a:prstGeom>
          <a:effectLst>
            <a:outerShdw blurRad="50800" dist="38100" dir="8100000" algn="tr" rotWithShape="0">
              <a:prstClr val="black">
                <a:alpha val="40000"/>
              </a:prstClr>
            </a:outerShdw>
          </a:effectLst>
        </p:spPr>
      </p:pic>
      <p:pic>
        <p:nvPicPr>
          <p:cNvPr id="9" name="Image 8">
            <a:extLst>
              <a:ext uri="{FF2B5EF4-FFF2-40B4-BE49-F238E27FC236}">
                <a16:creationId xmlns:a16="http://schemas.microsoft.com/office/drawing/2014/main" id="{D875A730-D701-97ED-0D90-992CD75796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0536" y="2488120"/>
            <a:ext cx="4889858" cy="2962970"/>
          </a:xfrm>
          <a:prstGeom prst="rect">
            <a:avLst/>
          </a:prstGeom>
          <a:effectLst>
            <a:outerShdw blurRad="50800" dist="38100" dir="8100000" algn="tr" rotWithShape="0">
              <a:prstClr val="black">
                <a:alpha val="40000"/>
              </a:prstClr>
            </a:outerShdw>
          </a:effectLst>
        </p:spPr>
      </p:pic>
      <p:pic>
        <p:nvPicPr>
          <p:cNvPr id="11" name="Image 10">
            <a:extLst>
              <a:ext uri="{FF2B5EF4-FFF2-40B4-BE49-F238E27FC236}">
                <a16:creationId xmlns:a16="http://schemas.microsoft.com/office/drawing/2014/main" id="{620A6C84-15DF-5A92-2D76-C9DC528F0F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5631" y="2488120"/>
            <a:ext cx="4889858" cy="2962970"/>
          </a:xfrm>
          <a:prstGeom prst="rect">
            <a:avLst/>
          </a:prstGeom>
          <a:effectLst>
            <a:outerShdw blurRad="50800" dist="38100" dir="8100000" algn="tr" rotWithShape="0">
              <a:prstClr val="black">
                <a:alpha val="40000"/>
              </a:prstClr>
            </a:outerShdw>
          </a:effectLst>
        </p:spPr>
      </p:pic>
      <p:sp>
        <p:nvSpPr>
          <p:cNvPr id="12" name="Rectangle : coins arrondis 11">
            <a:extLst>
              <a:ext uri="{FF2B5EF4-FFF2-40B4-BE49-F238E27FC236}">
                <a16:creationId xmlns:a16="http://schemas.microsoft.com/office/drawing/2014/main" id="{933AA30D-5BB0-1327-08AA-73B69DAFB247}"/>
              </a:ext>
            </a:extLst>
          </p:cNvPr>
          <p:cNvSpPr/>
          <p:nvPr/>
        </p:nvSpPr>
        <p:spPr>
          <a:xfrm>
            <a:off x="86511" y="2488120"/>
            <a:ext cx="1868788" cy="476419"/>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FFF4E8"/>
                </a:solidFill>
                <a:latin typeface="Eras Demi ITC" panose="020B0805030504020804" pitchFamily="34" charset="0"/>
              </a:rPr>
              <a:t>1. choix de la typographie</a:t>
            </a:r>
          </a:p>
        </p:txBody>
      </p:sp>
      <p:sp>
        <p:nvSpPr>
          <p:cNvPr id="13" name="Rectangle : coins arrondis 12">
            <a:extLst>
              <a:ext uri="{FF2B5EF4-FFF2-40B4-BE49-F238E27FC236}">
                <a16:creationId xmlns:a16="http://schemas.microsoft.com/office/drawing/2014/main" id="{3B1516D2-DD5A-BC79-3AD8-C0C2C3E44751}"/>
              </a:ext>
            </a:extLst>
          </p:cNvPr>
          <p:cNvSpPr/>
          <p:nvPr/>
        </p:nvSpPr>
        <p:spPr>
          <a:xfrm>
            <a:off x="3478480" y="1802133"/>
            <a:ext cx="2213970" cy="476419"/>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FFF4E8"/>
                </a:solidFill>
                <a:latin typeface="Eras Demi ITC" panose="020B0805030504020804" pitchFamily="34" charset="0"/>
              </a:rPr>
              <a:t>2. Choix de la couleur et mise en page </a:t>
            </a:r>
          </a:p>
        </p:txBody>
      </p:sp>
      <p:sp>
        <p:nvSpPr>
          <p:cNvPr id="14" name="Rectangle : coins arrondis 13">
            <a:extLst>
              <a:ext uri="{FF2B5EF4-FFF2-40B4-BE49-F238E27FC236}">
                <a16:creationId xmlns:a16="http://schemas.microsoft.com/office/drawing/2014/main" id="{403B044B-C070-14E6-D16D-D12459597D8B}"/>
              </a:ext>
            </a:extLst>
          </p:cNvPr>
          <p:cNvSpPr/>
          <p:nvPr/>
        </p:nvSpPr>
        <p:spPr>
          <a:xfrm>
            <a:off x="8553575" y="1802133"/>
            <a:ext cx="2213970" cy="476419"/>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FFF4E8"/>
                </a:solidFill>
                <a:latin typeface="Eras Demi ITC" panose="020B0805030504020804" pitchFamily="34" charset="0"/>
              </a:rPr>
              <a:t>3. Résultat de la personnalisation</a:t>
            </a:r>
          </a:p>
        </p:txBody>
      </p:sp>
      <p:cxnSp>
        <p:nvCxnSpPr>
          <p:cNvPr id="15" name="Connecteur droit avec flèche 14">
            <a:extLst>
              <a:ext uri="{FF2B5EF4-FFF2-40B4-BE49-F238E27FC236}">
                <a16:creationId xmlns:a16="http://schemas.microsoft.com/office/drawing/2014/main" id="{70639A8F-DA68-140B-55E5-EF8D72F4C5B5}"/>
              </a:ext>
            </a:extLst>
          </p:cNvPr>
          <p:cNvCxnSpPr>
            <a:cxnSpLocks/>
          </p:cNvCxnSpPr>
          <p:nvPr/>
        </p:nvCxnSpPr>
        <p:spPr>
          <a:xfrm>
            <a:off x="1013762" y="5513731"/>
            <a:ext cx="0" cy="33789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 name="Connecteur droit avec flèche 15">
            <a:extLst>
              <a:ext uri="{FF2B5EF4-FFF2-40B4-BE49-F238E27FC236}">
                <a16:creationId xmlns:a16="http://schemas.microsoft.com/office/drawing/2014/main" id="{5A4892E6-23FF-146C-C334-306FA0006EBD}"/>
              </a:ext>
            </a:extLst>
          </p:cNvPr>
          <p:cNvCxnSpPr>
            <a:cxnSpLocks/>
          </p:cNvCxnSpPr>
          <p:nvPr/>
        </p:nvCxnSpPr>
        <p:spPr>
          <a:xfrm>
            <a:off x="9662625" y="5513731"/>
            <a:ext cx="0" cy="33789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 name="Connecteur droit avec flèche 16">
            <a:extLst>
              <a:ext uri="{FF2B5EF4-FFF2-40B4-BE49-F238E27FC236}">
                <a16:creationId xmlns:a16="http://schemas.microsoft.com/office/drawing/2014/main" id="{040BAFCD-A6D5-71C4-2646-A63B09630DD4}"/>
              </a:ext>
            </a:extLst>
          </p:cNvPr>
          <p:cNvCxnSpPr>
            <a:cxnSpLocks/>
          </p:cNvCxnSpPr>
          <p:nvPr/>
        </p:nvCxnSpPr>
        <p:spPr>
          <a:xfrm>
            <a:off x="4579792" y="5513731"/>
            <a:ext cx="0" cy="33789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8" name="Sous-titre 4">
            <a:extLst>
              <a:ext uri="{FF2B5EF4-FFF2-40B4-BE49-F238E27FC236}">
                <a16:creationId xmlns:a16="http://schemas.microsoft.com/office/drawing/2014/main" id="{A321FBAE-EB2B-ED88-3F85-1E074BAEE860}"/>
              </a:ext>
            </a:extLst>
          </p:cNvPr>
          <p:cNvSpPr txBox="1">
            <a:spLocks/>
          </p:cNvSpPr>
          <p:nvPr/>
        </p:nvSpPr>
        <p:spPr>
          <a:xfrm>
            <a:off x="2598699" y="5851626"/>
            <a:ext cx="3962186" cy="8670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100" dirty="0">
                <a:latin typeface="Eras Medium ITC" panose="020B0602030504020804" pitchFamily="34" charset="0"/>
              </a:rPr>
              <a:t>L’utilisateur peut ensuite déterminer ses préférences de couleur et de mise en page.</a:t>
            </a:r>
          </a:p>
        </p:txBody>
      </p:sp>
      <p:sp>
        <p:nvSpPr>
          <p:cNvPr id="19" name="Sous-titre 4">
            <a:extLst>
              <a:ext uri="{FF2B5EF4-FFF2-40B4-BE49-F238E27FC236}">
                <a16:creationId xmlns:a16="http://schemas.microsoft.com/office/drawing/2014/main" id="{8790BC05-6CFC-A307-943E-D1E64A9B8618}"/>
              </a:ext>
            </a:extLst>
          </p:cNvPr>
          <p:cNvSpPr txBox="1">
            <a:spLocks/>
          </p:cNvSpPr>
          <p:nvPr/>
        </p:nvSpPr>
        <p:spPr>
          <a:xfrm>
            <a:off x="7612209" y="5851625"/>
            <a:ext cx="4149406" cy="840029"/>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100" dirty="0">
                <a:latin typeface="Eras Medium ITC" panose="020B0602030504020804" pitchFamily="34" charset="0"/>
              </a:rPr>
              <a:t>Dès que l’utilisateur a rempli les deux options précédentes il peut visualiser le résultat des modifications sur le menu actuellement crée. S’il est satisfait il peut passer à l’exportation et la diffusion de son menu en cliquant sur « </a:t>
            </a:r>
            <a:r>
              <a:rPr lang="fr-FR" sz="1100" b="1" dirty="0">
                <a:latin typeface="Eras Medium ITC" panose="020B0602030504020804" pitchFamily="34" charset="0"/>
              </a:rPr>
              <a:t>étape suivante </a:t>
            </a:r>
            <a:r>
              <a:rPr lang="fr-FR" sz="1100" dirty="0">
                <a:latin typeface="Eras Medium ITC" panose="020B0602030504020804" pitchFamily="34" charset="0"/>
              </a:rPr>
              <a:t>» sinon il a encore la possibilité de modifier la typographie et la couleur du texte de son menu.</a:t>
            </a:r>
          </a:p>
        </p:txBody>
      </p:sp>
    </p:spTree>
    <p:extLst>
      <p:ext uri="{BB962C8B-B14F-4D97-AF65-F5344CB8AC3E}">
        <p14:creationId xmlns:p14="http://schemas.microsoft.com/office/powerpoint/2010/main" val="3023947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FF4E8"/>
            </a:gs>
            <a:gs pos="100000">
              <a:srgbClr val="C5A073">
                <a:alpha val="80000"/>
              </a:srgbClr>
            </a:gs>
          </a:gsLst>
          <a:lin ang="2700000" scaled="1"/>
        </a:gra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F956850-AF9E-03FD-8A54-ED54EDB94A55}"/>
              </a:ext>
            </a:extLst>
          </p:cNvPr>
          <p:cNvSpPr>
            <a:spLocks noGrp="1"/>
          </p:cNvSpPr>
          <p:nvPr>
            <p:ph type="ctrTitle"/>
          </p:nvPr>
        </p:nvSpPr>
        <p:spPr>
          <a:xfrm>
            <a:off x="2773940" y="851575"/>
            <a:ext cx="6644117" cy="646331"/>
          </a:xfrm>
        </p:spPr>
        <p:txBody>
          <a:bodyPr anchor="t">
            <a:normAutofit/>
          </a:bodyPr>
          <a:lstStyle/>
          <a:p>
            <a:r>
              <a:rPr lang="fr-FR" sz="2800" dirty="0">
                <a:latin typeface="Eras Demi ITC" panose="020B0805030504020804" pitchFamily="34" charset="0"/>
              </a:rPr>
              <a:t>3.5 Exportation et diffusion du menu</a:t>
            </a:r>
          </a:p>
        </p:txBody>
      </p:sp>
      <p:pic>
        <p:nvPicPr>
          <p:cNvPr id="2" name="Image 1">
            <a:extLst>
              <a:ext uri="{FF2B5EF4-FFF2-40B4-BE49-F238E27FC236}">
                <a16:creationId xmlns:a16="http://schemas.microsoft.com/office/drawing/2014/main" id="{F1CCFD9B-C9E7-1AA8-4E5D-78208129D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04" y="130488"/>
            <a:ext cx="1294902" cy="682925"/>
          </a:xfrm>
          <a:prstGeom prst="rect">
            <a:avLst/>
          </a:prstGeom>
          <a:effectLst>
            <a:outerShdw blurRad="50800" dist="38100" dir="8100000" algn="tr" rotWithShape="0">
              <a:prstClr val="black">
                <a:alpha val="40000"/>
              </a:prstClr>
            </a:outerShdw>
          </a:effectLst>
        </p:spPr>
      </p:pic>
      <p:sp>
        <p:nvSpPr>
          <p:cNvPr id="3" name="ZoneTexte 2">
            <a:extLst>
              <a:ext uri="{FF2B5EF4-FFF2-40B4-BE49-F238E27FC236}">
                <a16:creationId xmlns:a16="http://schemas.microsoft.com/office/drawing/2014/main" id="{F915ED9D-99C2-9956-EED6-B8EC8290B3BB}"/>
              </a:ext>
            </a:extLst>
          </p:cNvPr>
          <p:cNvSpPr txBox="1"/>
          <p:nvPr/>
        </p:nvSpPr>
        <p:spPr>
          <a:xfrm>
            <a:off x="10319049" y="0"/>
            <a:ext cx="1872951" cy="646331"/>
          </a:xfrm>
          <a:prstGeom prst="rect">
            <a:avLst/>
          </a:prstGeom>
          <a:noFill/>
        </p:spPr>
        <p:txBody>
          <a:bodyPr wrap="square">
            <a:spAutoFit/>
          </a:bodyPr>
          <a:lstStyle/>
          <a:p>
            <a:pPr algn="ct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Menu Maker by</a:t>
            </a:r>
            <a:b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b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Qwenta</a:t>
            </a:r>
            <a:endParaRPr lang="fr-FR" dirty="0"/>
          </a:p>
        </p:txBody>
      </p:sp>
      <p:pic>
        <p:nvPicPr>
          <p:cNvPr id="7" name="Image 6">
            <a:extLst>
              <a:ext uri="{FF2B5EF4-FFF2-40B4-BE49-F238E27FC236}">
                <a16:creationId xmlns:a16="http://schemas.microsoft.com/office/drawing/2014/main" id="{FE5F0B89-5EAA-B566-DC4F-3B1FD1099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927" y="1993625"/>
            <a:ext cx="8461143" cy="4434985"/>
          </a:xfrm>
          <a:prstGeom prst="rect">
            <a:avLst/>
          </a:prstGeom>
          <a:effectLst>
            <a:outerShdw blurRad="50800" dist="38100" dir="8100000" algn="tr" rotWithShape="0">
              <a:prstClr val="black">
                <a:alpha val="40000"/>
              </a:prstClr>
            </a:outerShdw>
          </a:effectLst>
        </p:spPr>
      </p:pic>
      <p:sp>
        <p:nvSpPr>
          <p:cNvPr id="8" name="Rectangle : coins arrondis 7">
            <a:extLst>
              <a:ext uri="{FF2B5EF4-FFF2-40B4-BE49-F238E27FC236}">
                <a16:creationId xmlns:a16="http://schemas.microsoft.com/office/drawing/2014/main" id="{063145BC-CBA0-5C17-6E55-44358AA70FC0}"/>
              </a:ext>
            </a:extLst>
          </p:cNvPr>
          <p:cNvSpPr/>
          <p:nvPr/>
        </p:nvSpPr>
        <p:spPr>
          <a:xfrm>
            <a:off x="8824804" y="2657029"/>
            <a:ext cx="3155269" cy="3108175"/>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200" dirty="0">
                <a:solidFill>
                  <a:schemeClr val="tx1"/>
                </a:solidFill>
                <a:latin typeface="Eras Medium ITC" panose="020B0602030504020804" pitchFamily="34" charset="0"/>
              </a:rPr>
              <a:t>Lorsque l’utilisateur à terminé de créer son menu, il peut:</a:t>
            </a:r>
          </a:p>
          <a:p>
            <a:endParaRPr lang="fr-FR" sz="1200" dirty="0">
              <a:solidFill>
                <a:srgbClr val="FFF4E8"/>
              </a:solidFill>
              <a:latin typeface="Eras Medium ITC" panose="020B0602030504020804" pitchFamily="34" charset="0"/>
            </a:endParaRPr>
          </a:p>
          <a:p>
            <a:pPr marL="285750" indent="-285750" algn="l">
              <a:buFont typeface="Wingdings" panose="05000000000000000000" pitchFamily="2" charset="2"/>
              <a:buChar char="Ø"/>
            </a:pPr>
            <a:r>
              <a:rPr lang="fr-FR" sz="1200" dirty="0">
                <a:solidFill>
                  <a:srgbClr val="FFF4E8"/>
                </a:solidFill>
                <a:latin typeface="Eras Medium ITC" panose="020B0602030504020804" pitchFamily="34" charset="0"/>
              </a:rPr>
              <a:t>Exporter son menu en fichier PDF,</a:t>
            </a:r>
          </a:p>
          <a:p>
            <a:pPr marL="285750" indent="-285750" algn="l">
              <a:buFont typeface="Wingdings" panose="05000000000000000000" pitchFamily="2" charset="2"/>
              <a:buChar char="Ø"/>
            </a:pPr>
            <a:r>
              <a:rPr lang="fr-FR" sz="1200" dirty="0">
                <a:solidFill>
                  <a:srgbClr val="FFF4E8"/>
                </a:solidFill>
                <a:latin typeface="Eras Medium ITC" panose="020B0602030504020804" pitchFamily="34" charset="0"/>
              </a:rPr>
              <a:t>Diffuser son menu su Deliveroo,</a:t>
            </a:r>
          </a:p>
          <a:p>
            <a:pPr marL="285750" indent="-285750" algn="l">
              <a:buFont typeface="Wingdings" panose="05000000000000000000" pitchFamily="2" charset="2"/>
              <a:buChar char="Ø"/>
            </a:pPr>
            <a:r>
              <a:rPr lang="fr-FR" sz="1200" dirty="0">
                <a:solidFill>
                  <a:srgbClr val="FFF4E8"/>
                </a:solidFill>
                <a:latin typeface="Eras Medium ITC" panose="020B0602030504020804" pitchFamily="34" charset="0"/>
              </a:rPr>
              <a:t>Partager son menu sur Instagram.</a:t>
            </a:r>
          </a:p>
          <a:p>
            <a:r>
              <a:rPr lang="fr-FR" sz="1200" dirty="0">
                <a:solidFill>
                  <a:srgbClr val="FFF4E8"/>
                </a:solidFill>
                <a:latin typeface="Eras Medium ITC" panose="020B0602030504020804" pitchFamily="34" charset="0"/>
              </a:rPr>
              <a:t>Pour confirmer cette action, il doit cliquer sur « </a:t>
            </a:r>
            <a:r>
              <a:rPr lang="fr-FR" sz="1200" b="1" dirty="0">
                <a:solidFill>
                  <a:schemeClr val="tx1"/>
                </a:solidFill>
                <a:latin typeface="Eras Medium ITC" panose="020B0602030504020804" pitchFamily="34" charset="0"/>
              </a:rPr>
              <a:t>valider </a:t>
            </a:r>
            <a:r>
              <a:rPr lang="fr-FR" sz="1200" dirty="0">
                <a:solidFill>
                  <a:srgbClr val="FFF4E8"/>
                </a:solidFill>
                <a:latin typeface="Eras Medium ITC" panose="020B0602030504020804" pitchFamily="34" charset="0"/>
              </a:rPr>
              <a:t>».</a:t>
            </a:r>
          </a:p>
          <a:p>
            <a:endParaRPr lang="fr-FR" sz="1200" dirty="0">
              <a:solidFill>
                <a:srgbClr val="FFF4E8"/>
              </a:solidFill>
              <a:latin typeface="Eras Medium ITC" panose="020B0602030504020804" pitchFamily="34" charset="0"/>
            </a:endParaRPr>
          </a:p>
          <a:p>
            <a:pPr marL="171450" indent="-171450">
              <a:buFont typeface="Wingdings" panose="05000000000000000000" pitchFamily="2" charset="2"/>
              <a:buChar char="Ø"/>
            </a:pPr>
            <a:r>
              <a:rPr lang="fr-FR" sz="1200" dirty="0">
                <a:solidFill>
                  <a:srgbClr val="FFF4E8"/>
                </a:solidFill>
                <a:latin typeface="Eras Medium ITC" panose="020B0602030504020804" pitchFamily="34" charset="0"/>
              </a:rPr>
              <a:t>L’utilisateur peut également choisir d’imprimer son menu, il doit retourner sur sa DashBoard et cliquer sur « </a:t>
            </a:r>
            <a:r>
              <a:rPr lang="fr-FR" sz="1200" b="1" dirty="0">
                <a:solidFill>
                  <a:schemeClr val="tx1"/>
                </a:solidFill>
                <a:latin typeface="Eras Medium ITC" panose="020B0602030504020804" pitchFamily="34" charset="0"/>
              </a:rPr>
              <a:t>+ imprimer un menu </a:t>
            </a:r>
            <a:r>
              <a:rPr lang="fr-FR" sz="1200" dirty="0">
                <a:solidFill>
                  <a:srgbClr val="FFF4E8"/>
                </a:solidFill>
                <a:latin typeface="Eras Medium ITC" panose="020B0602030504020804" pitchFamily="34" charset="0"/>
              </a:rPr>
              <a:t>».</a:t>
            </a:r>
          </a:p>
          <a:p>
            <a:pPr algn="ctr"/>
            <a:endParaRPr lang="fr-FR" sz="1100" dirty="0">
              <a:latin typeface="Eras Medium ITC" panose="020B0602030504020804" pitchFamily="34" charset="0"/>
            </a:endParaRPr>
          </a:p>
        </p:txBody>
      </p:sp>
    </p:spTree>
    <p:extLst>
      <p:ext uri="{BB962C8B-B14F-4D97-AF65-F5344CB8AC3E}">
        <p14:creationId xmlns:p14="http://schemas.microsoft.com/office/powerpoint/2010/main" val="2757154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FF4E8"/>
            </a:gs>
            <a:gs pos="100000">
              <a:srgbClr val="C5A073">
                <a:alpha val="80000"/>
              </a:srgbClr>
            </a:gs>
          </a:gsLst>
          <a:lin ang="2700000" scaled="1"/>
        </a:gra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F956850-AF9E-03FD-8A54-ED54EDB94A55}"/>
              </a:ext>
            </a:extLst>
          </p:cNvPr>
          <p:cNvSpPr>
            <a:spLocks noGrp="1"/>
          </p:cNvSpPr>
          <p:nvPr>
            <p:ph type="ctrTitle"/>
          </p:nvPr>
        </p:nvSpPr>
        <p:spPr>
          <a:xfrm>
            <a:off x="0" y="851575"/>
            <a:ext cx="12192000" cy="646331"/>
          </a:xfrm>
        </p:spPr>
        <p:txBody>
          <a:bodyPr anchor="t">
            <a:normAutofit/>
          </a:bodyPr>
          <a:lstStyle/>
          <a:p>
            <a:r>
              <a:rPr lang="fr-FR" sz="2800" dirty="0">
                <a:latin typeface="Eras Demi ITC" panose="020B0805030504020804" pitchFamily="34" charset="0"/>
              </a:rPr>
              <a:t>3.6 Ajout, modification ou suppression d’un menu</a:t>
            </a:r>
          </a:p>
        </p:txBody>
      </p:sp>
      <p:sp>
        <p:nvSpPr>
          <p:cNvPr id="5" name="Sous-titre 4">
            <a:extLst>
              <a:ext uri="{FF2B5EF4-FFF2-40B4-BE49-F238E27FC236}">
                <a16:creationId xmlns:a16="http://schemas.microsoft.com/office/drawing/2014/main" id="{1E117DFD-9972-DA88-B00F-03BB820618DC}"/>
              </a:ext>
            </a:extLst>
          </p:cNvPr>
          <p:cNvSpPr>
            <a:spLocks noGrp="1"/>
          </p:cNvSpPr>
          <p:nvPr>
            <p:ph type="subTitle" idx="1"/>
          </p:nvPr>
        </p:nvSpPr>
        <p:spPr>
          <a:xfrm>
            <a:off x="6433954" y="96414"/>
            <a:ext cx="2762575" cy="375536"/>
          </a:xfrm>
        </p:spPr>
        <p:txBody>
          <a:bodyPr>
            <a:normAutofit/>
          </a:bodyPr>
          <a:lstStyle/>
          <a:p>
            <a:endParaRPr lang="fr-FR" sz="1400" dirty="0"/>
          </a:p>
        </p:txBody>
      </p:sp>
      <p:pic>
        <p:nvPicPr>
          <p:cNvPr id="2" name="Image 1">
            <a:extLst>
              <a:ext uri="{FF2B5EF4-FFF2-40B4-BE49-F238E27FC236}">
                <a16:creationId xmlns:a16="http://schemas.microsoft.com/office/drawing/2014/main" id="{F1CCFD9B-C9E7-1AA8-4E5D-78208129D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04" y="130488"/>
            <a:ext cx="1294902" cy="682925"/>
          </a:xfrm>
          <a:prstGeom prst="rect">
            <a:avLst/>
          </a:prstGeom>
          <a:effectLst>
            <a:outerShdw blurRad="50800" dist="38100" dir="8100000" algn="tr" rotWithShape="0">
              <a:prstClr val="black">
                <a:alpha val="40000"/>
              </a:prstClr>
            </a:outerShdw>
          </a:effectLst>
        </p:spPr>
      </p:pic>
      <p:sp>
        <p:nvSpPr>
          <p:cNvPr id="3" name="ZoneTexte 2">
            <a:extLst>
              <a:ext uri="{FF2B5EF4-FFF2-40B4-BE49-F238E27FC236}">
                <a16:creationId xmlns:a16="http://schemas.microsoft.com/office/drawing/2014/main" id="{F915ED9D-99C2-9956-EED6-B8EC8290B3BB}"/>
              </a:ext>
            </a:extLst>
          </p:cNvPr>
          <p:cNvSpPr txBox="1"/>
          <p:nvPr/>
        </p:nvSpPr>
        <p:spPr>
          <a:xfrm>
            <a:off x="10319049" y="0"/>
            <a:ext cx="1872951" cy="646331"/>
          </a:xfrm>
          <a:prstGeom prst="rect">
            <a:avLst/>
          </a:prstGeom>
          <a:noFill/>
        </p:spPr>
        <p:txBody>
          <a:bodyPr wrap="square">
            <a:spAutoFit/>
          </a:bodyPr>
          <a:lstStyle/>
          <a:p>
            <a:pPr algn="ct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Menu Maker by</a:t>
            </a:r>
            <a:b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b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Qwenta</a:t>
            </a:r>
            <a:endParaRPr lang="fr-FR" dirty="0"/>
          </a:p>
        </p:txBody>
      </p:sp>
      <p:pic>
        <p:nvPicPr>
          <p:cNvPr id="7" name="Image 6">
            <a:extLst>
              <a:ext uri="{FF2B5EF4-FFF2-40B4-BE49-F238E27FC236}">
                <a16:creationId xmlns:a16="http://schemas.microsoft.com/office/drawing/2014/main" id="{3580D43A-DFE3-E2BA-6F83-49344E23C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020" y="1670582"/>
            <a:ext cx="9834705" cy="4953912"/>
          </a:xfrm>
          <a:prstGeom prst="rect">
            <a:avLst/>
          </a:prstGeom>
          <a:effectLst>
            <a:outerShdw blurRad="50800" dist="38100" dir="8100000" algn="tr" rotWithShape="0">
              <a:prstClr val="black">
                <a:alpha val="40000"/>
              </a:prstClr>
            </a:outerShdw>
          </a:effectLst>
        </p:spPr>
      </p:pic>
      <p:sp>
        <p:nvSpPr>
          <p:cNvPr id="8" name="Rectangle : coins arrondis 7">
            <a:extLst>
              <a:ext uri="{FF2B5EF4-FFF2-40B4-BE49-F238E27FC236}">
                <a16:creationId xmlns:a16="http://schemas.microsoft.com/office/drawing/2014/main" id="{8AC5C662-610B-37D8-4A39-6B39A7658309}"/>
              </a:ext>
            </a:extLst>
          </p:cNvPr>
          <p:cNvSpPr/>
          <p:nvPr/>
        </p:nvSpPr>
        <p:spPr>
          <a:xfrm>
            <a:off x="7376029" y="2337018"/>
            <a:ext cx="3528093" cy="2240868"/>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100" dirty="0">
                <a:solidFill>
                  <a:schemeClr val="tx1"/>
                </a:solidFill>
                <a:latin typeface="Eras Medium ITC" panose="020B0602030504020804" pitchFamily="34" charset="0"/>
              </a:rPr>
              <a:t>Lorsque l’utilisateur clique sur « </a:t>
            </a:r>
            <a:r>
              <a:rPr lang="fr-FR" sz="1100" b="1" dirty="0">
                <a:solidFill>
                  <a:schemeClr val="tx1"/>
                </a:solidFill>
                <a:latin typeface="Eras Medium ITC" panose="020B0602030504020804" pitchFamily="34" charset="0"/>
              </a:rPr>
              <a:t>mes menus </a:t>
            </a:r>
            <a:r>
              <a:rPr lang="fr-FR" sz="1100" dirty="0">
                <a:solidFill>
                  <a:schemeClr val="tx1"/>
                </a:solidFill>
                <a:latin typeface="Eras Medium ITC" panose="020B0602030504020804" pitchFamily="34" charset="0"/>
              </a:rPr>
              <a:t>», il à accès à une vue regroupant les menus crées précédemment, il peut:</a:t>
            </a:r>
          </a:p>
          <a:p>
            <a:endParaRPr lang="fr-FR" sz="1100" dirty="0">
              <a:solidFill>
                <a:srgbClr val="FFF4E8"/>
              </a:solidFill>
              <a:latin typeface="Eras Medium ITC" panose="020B0602030504020804" pitchFamily="34" charset="0"/>
            </a:endParaRPr>
          </a:p>
          <a:p>
            <a:pPr marL="285750" indent="-285750" algn="l">
              <a:buFont typeface="Wingdings" panose="05000000000000000000" pitchFamily="2" charset="2"/>
              <a:buChar char="Ø"/>
            </a:pPr>
            <a:r>
              <a:rPr lang="fr-FR" sz="1100" dirty="0">
                <a:solidFill>
                  <a:srgbClr val="FFF4E8"/>
                </a:solidFill>
                <a:latin typeface="Eras Medium ITC" panose="020B0602030504020804" pitchFamily="34" charset="0"/>
              </a:rPr>
              <a:t>Modifier un menu,</a:t>
            </a:r>
          </a:p>
          <a:p>
            <a:pPr marL="285750" indent="-285750" algn="l">
              <a:buFont typeface="Wingdings" panose="05000000000000000000" pitchFamily="2" charset="2"/>
              <a:buChar char="Ø"/>
            </a:pPr>
            <a:r>
              <a:rPr lang="fr-FR" sz="1100" dirty="0">
                <a:solidFill>
                  <a:srgbClr val="FFF4E8"/>
                </a:solidFill>
                <a:latin typeface="Eras Medium ITC" panose="020B0602030504020804" pitchFamily="34" charset="0"/>
              </a:rPr>
              <a:t>Supprimer un menu,</a:t>
            </a:r>
          </a:p>
          <a:p>
            <a:pPr marL="285750" indent="-285750" algn="l">
              <a:buFont typeface="Wingdings" panose="05000000000000000000" pitchFamily="2" charset="2"/>
              <a:buChar char="Ø"/>
            </a:pPr>
            <a:r>
              <a:rPr lang="fr-FR" sz="1100" dirty="0">
                <a:solidFill>
                  <a:srgbClr val="FFF4E8"/>
                </a:solidFill>
                <a:latin typeface="Eras Medium ITC" panose="020B0602030504020804" pitchFamily="34" charset="0"/>
              </a:rPr>
              <a:t>Sur la même vue, créer un nouveau menu en cliquant sur « </a:t>
            </a:r>
            <a:r>
              <a:rPr lang="fr-FR" sz="1100" b="1" dirty="0">
                <a:solidFill>
                  <a:schemeClr val="tx1"/>
                </a:solidFill>
                <a:latin typeface="Eras Medium ITC" panose="020B0602030504020804" pitchFamily="34" charset="0"/>
              </a:rPr>
              <a:t>+ ajouter un menu </a:t>
            </a:r>
            <a:r>
              <a:rPr lang="fr-FR" sz="1100" dirty="0">
                <a:solidFill>
                  <a:srgbClr val="FFF4E8"/>
                </a:solidFill>
                <a:latin typeface="Eras Medium ITC" panose="020B0602030504020804" pitchFamily="34" charset="0"/>
              </a:rPr>
              <a:t>».</a:t>
            </a:r>
          </a:p>
          <a:p>
            <a:pPr marL="285750" indent="-285750" algn="l">
              <a:buFont typeface="Wingdings" panose="05000000000000000000" pitchFamily="2" charset="2"/>
              <a:buChar char="Ø"/>
            </a:pPr>
            <a:endParaRPr lang="fr-FR" sz="1100" dirty="0">
              <a:solidFill>
                <a:srgbClr val="FFF4E8"/>
              </a:solidFill>
              <a:latin typeface="Eras Medium ITC" panose="020B0602030504020804" pitchFamily="34" charset="0"/>
            </a:endParaRPr>
          </a:p>
          <a:p>
            <a:pPr marL="285750" indent="-285750" algn="l">
              <a:buFont typeface="Wingdings" panose="05000000000000000000" pitchFamily="2" charset="2"/>
              <a:buChar char="Ø"/>
            </a:pPr>
            <a:r>
              <a:rPr lang="fr-FR" sz="1100" dirty="0">
                <a:solidFill>
                  <a:srgbClr val="FFF4E8"/>
                </a:solidFill>
                <a:latin typeface="Eras Medium ITC" panose="020B0602030504020804" pitchFamily="34" charset="0"/>
              </a:rPr>
              <a:t>La date de création des menus est affiché sous chacun d’eux.</a:t>
            </a:r>
          </a:p>
          <a:p>
            <a:endParaRPr lang="fr-FR" sz="1100" dirty="0">
              <a:solidFill>
                <a:srgbClr val="FFF4E8"/>
              </a:solidFill>
              <a:latin typeface="Eras Medium ITC" panose="020B0602030504020804" pitchFamily="34" charset="0"/>
            </a:endParaRPr>
          </a:p>
          <a:p>
            <a:pPr algn="ctr"/>
            <a:endParaRPr lang="fr-FR" sz="1100" dirty="0">
              <a:latin typeface="Eras Medium ITC" panose="020B0602030504020804" pitchFamily="34" charset="0"/>
            </a:endParaRPr>
          </a:p>
        </p:txBody>
      </p:sp>
      <p:cxnSp>
        <p:nvCxnSpPr>
          <p:cNvPr id="10" name="Connecteur droit avec flèche 9">
            <a:extLst>
              <a:ext uri="{FF2B5EF4-FFF2-40B4-BE49-F238E27FC236}">
                <a16:creationId xmlns:a16="http://schemas.microsoft.com/office/drawing/2014/main" id="{F9BFFFE6-2155-7E60-C061-652ABD853945}"/>
              </a:ext>
            </a:extLst>
          </p:cNvPr>
          <p:cNvCxnSpPr>
            <a:cxnSpLocks/>
          </p:cNvCxnSpPr>
          <p:nvPr/>
        </p:nvCxnSpPr>
        <p:spPr>
          <a:xfrm flipV="1">
            <a:off x="6549930" y="3460395"/>
            <a:ext cx="753496" cy="490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775262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FF4E8"/>
            </a:gs>
            <a:gs pos="100000">
              <a:srgbClr val="C5A073">
                <a:alpha val="80000"/>
              </a:srgbClr>
            </a:gs>
          </a:gsLst>
          <a:lin ang="2700000" scaled="1"/>
        </a:gra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F956850-AF9E-03FD-8A54-ED54EDB94A55}"/>
              </a:ext>
            </a:extLst>
          </p:cNvPr>
          <p:cNvSpPr>
            <a:spLocks noGrp="1"/>
          </p:cNvSpPr>
          <p:nvPr>
            <p:ph type="ctrTitle"/>
          </p:nvPr>
        </p:nvSpPr>
        <p:spPr>
          <a:xfrm>
            <a:off x="0" y="851575"/>
            <a:ext cx="12192000" cy="646331"/>
          </a:xfrm>
        </p:spPr>
        <p:txBody>
          <a:bodyPr>
            <a:normAutofit/>
          </a:bodyPr>
          <a:lstStyle/>
          <a:p>
            <a:r>
              <a:rPr lang="fr-FR" sz="2800" dirty="0">
                <a:latin typeface="Eras Demi ITC" panose="020B0805030504020804" pitchFamily="34" charset="0"/>
              </a:rPr>
              <a:t>3.7 Hébergement, accessibilité et sécurité </a:t>
            </a:r>
          </a:p>
        </p:txBody>
      </p:sp>
      <p:pic>
        <p:nvPicPr>
          <p:cNvPr id="2" name="Image 1">
            <a:extLst>
              <a:ext uri="{FF2B5EF4-FFF2-40B4-BE49-F238E27FC236}">
                <a16:creationId xmlns:a16="http://schemas.microsoft.com/office/drawing/2014/main" id="{F1CCFD9B-C9E7-1AA8-4E5D-78208129D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04" y="130488"/>
            <a:ext cx="1294902" cy="682925"/>
          </a:xfrm>
          <a:prstGeom prst="rect">
            <a:avLst/>
          </a:prstGeom>
          <a:effectLst>
            <a:outerShdw blurRad="50800" dist="38100" dir="8100000" algn="tr" rotWithShape="0">
              <a:prstClr val="black">
                <a:alpha val="40000"/>
              </a:prstClr>
            </a:outerShdw>
          </a:effectLst>
        </p:spPr>
      </p:pic>
      <p:sp>
        <p:nvSpPr>
          <p:cNvPr id="3" name="ZoneTexte 2">
            <a:extLst>
              <a:ext uri="{FF2B5EF4-FFF2-40B4-BE49-F238E27FC236}">
                <a16:creationId xmlns:a16="http://schemas.microsoft.com/office/drawing/2014/main" id="{F915ED9D-99C2-9956-EED6-B8EC8290B3BB}"/>
              </a:ext>
            </a:extLst>
          </p:cNvPr>
          <p:cNvSpPr txBox="1"/>
          <p:nvPr/>
        </p:nvSpPr>
        <p:spPr>
          <a:xfrm>
            <a:off x="10319049" y="0"/>
            <a:ext cx="1872951" cy="646331"/>
          </a:xfrm>
          <a:prstGeom prst="rect">
            <a:avLst/>
          </a:prstGeom>
          <a:noFill/>
        </p:spPr>
        <p:txBody>
          <a:bodyPr wrap="square">
            <a:spAutoFit/>
          </a:bodyPr>
          <a:lstStyle/>
          <a:p>
            <a:pPr algn="ct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Menu Maker by</a:t>
            </a:r>
            <a:b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b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Qwenta</a:t>
            </a:r>
            <a:endParaRPr lang="fr-FR" dirty="0"/>
          </a:p>
        </p:txBody>
      </p:sp>
      <p:sp>
        <p:nvSpPr>
          <p:cNvPr id="6" name="Rectangle : coins arrondis 5">
            <a:extLst>
              <a:ext uri="{FF2B5EF4-FFF2-40B4-BE49-F238E27FC236}">
                <a16:creationId xmlns:a16="http://schemas.microsoft.com/office/drawing/2014/main" id="{0F000587-975F-3E8C-8F7B-779C39D7D10F}"/>
              </a:ext>
            </a:extLst>
          </p:cNvPr>
          <p:cNvSpPr/>
          <p:nvPr/>
        </p:nvSpPr>
        <p:spPr>
          <a:xfrm>
            <a:off x="384593" y="2570525"/>
            <a:ext cx="3143496" cy="494483"/>
          </a:xfrm>
          <a:prstGeom prst="roundRect">
            <a:avLst/>
          </a:prstGeom>
          <a:solidFill>
            <a:srgbClr val="8BC7B1"/>
          </a:solidFill>
          <a:ln>
            <a:solidFill>
              <a:srgbClr val="C5A073"/>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rgbClr val="FFF4E8"/>
                </a:solidFill>
                <a:latin typeface="Eras Demi ITC" panose="020B0805030504020804" pitchFamily="34" charset="0"/>
              </a:rPr>
              <a:t>Préconisations concertant le domaine et l’hébergement</a:t>
            </a:r>
          </a:p>
        </p:txBody>
      </p:sp>
      <p:sp>
        <p:nvSpPr>
          <p:cNvPr id="8" name="Rectangle : coins arrondis 7">
            <a:extLst>
              <a:ext uri="{FF2B5EF4-FFF2-40B4-BE49-F238E27FC236}">
                <a16:creationId xmlns:a16="http://schemas.microsoft.com/office/drawing/2014/main" id="{16B63400-3531-24BE-B27B-E5CBF242D92A}"/>
              </a:ext>
            </a:extLst>
          </p:cNvPr>
          <p:cNvSpPr/>
          <p:nvPr/>
        </p:nvSpPr>
        <p:spPr>
          <a:xfrm>
            <a:off x="5948832" y="1703150"/>
            <a:ext cx="3893067" cy="494483"/>
          </a:xfrm>
          <a:prstGeom prst="roundRect">
            <a:avLst/>
          </a:prstGeom>
          <a:solidFill>
            <a:srgbClr val="8BC7B1"/>
          </a:solidFill>
          <a:ln>
            <a:solidFill>
              <a:srgbClr val="C5A073"/>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rgbClr val="FFF4E8"/>
                </a:solidFill>
                <a:latin typeface="Eras Demi ITC" panose="020B0805030504020804" pitchFamily="34" charset="0"/>
              </a:rPr>
              <a:t>Recommandations en termes de sécurité</a:t>
            </a:r>
          </a:p>
        </p:txBody>
      </p:sp>
      <p:sp>
        <p:nvSpPr>
          <p:cNvPr id="9" name="Rectangle : coins arrondis 8">
            <a:extLst>
              <a:ext uri="{FF2B5EF4-FFF2-40B4-BE49-F238E27FC236}">
                <a16:creationId xmlns:a16="http://schemas.microsoft.com/office/drawing/2014/main" id="{D6181D0E-0C00-2445-C71B-883833909ECF}"/>
              </a:ext>
            </a:extLst>
          </p:cNvPr>
          <p:cNvSpPr/>
          <p:nvPr/>
        </p:nvSpPr>
        <p:spPr>
          <a:xfrm>
            <a:off x="384593" y="4909501"/>
            <a:ext cx="3143496" cy="494483"/>
          </a:xfrm>
          <a:prstGeom prst="roundRect">
            <a:avLst/>
          </a:prstGeom>
          <a:solidFill>
            <a:srgbClr val="8BC7B1"/>
          </a:solidFill>
          <a:ln>
            <a:solidFill>
              <a:srgbClr val="C5A073"/>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rgbClr val="FFF4E8"/>
                </a:solidFill>
                <a:latin typeface="Eras Demi ITC" panose="020B0805030504020804" pitchFamily="34" charset="0"/>
              </a:rPr>
              <a:t>Accessibilité</a:t>
            </a:r>
          </a:p>
        </p:txBody>
      </p:sp>
      <p:sp>
        <p:nvSpPr>
          <p:cNvPr id="10" name="Rectangle : coins arrondis 9">
            <a:extLst>
              <a:ext uri="{FF2B5EF4-FFF2-40B4-BE49-F238E27FC236}">
                <a16:creationId xmlns:a16="http://schemas.microsoft.com/office/drawing/2014/main" id="{A2F36CD6-C1A7-F041-4094-6BA09F2E1B0A}"/>
              </a:ext>
            </a:extLst>
          </p:cNvPr>
          <p:cNvSpPr/>
          <p:nvPr/>
        </p:nvSpPr>
        <p:spPr>
          <a:xfrm>
            <a:off x="384593" y="3457843"/>
            <a:ext cx="3143496" cy="873451"/>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indent="-171450">
              <a:buFont typeface="Wingdings" panose="05000000000000000000" pitchFamily="2" charset="2"/>
              <a:buChar char="Ø"/>
            </a:pPr>
            <a:r>
              <a:rPr lang="fr-FR" sz="1000" dirty="0">
                <a:solidFill>
                  <a:srgbClr val="FFF4E8"/>
                </a:solidFill>
                <a:latin typeface="Eras Medium ITC" panose="020B0602030504020804" pitchFamily="34" charset="0"/>
              </a:rPr>
              <a:t>Nom de domaine: en cours de création mais certainement « </a:t>
            </a:r>
            <a:r>
              <a:rPr lang="fr-FR" sz="1000" b="1" dirty="0">
                <a:solidFill>
                  <a:schemeClr val="tx1"/>
                </a:solidFill>
                <a:latin typeface="Eras Medium ITC" panose="020B0602030504020804" pitchFamily="34" charset="0"/>
              </a:rPr>
              <a:t>menu-maker.qwenta.com </a:t>
            </a:r>
            <a:r>
              <a:rPr lang="fr-FR" sz="1000" dirty="0">
                <a:solidFill>
                  <a:srgbClr val="FFF4E8"/>
                </a:solidFill>
                <a:latin typeface="Eras Medium ITC" panose="020B0602030504020804" pitchFamily="34" charset="0"/>
              </a:rPr>
              <a:t>»</a:t>
            </a:r>
          </a:p>
          <a:p>
            <a:pPr marL="171450" indent="-171450">
              <a:buFont typeface="Wingdings" panose="05000000000000000000" pitchFamily="2" charset="2"/>
              <a:buChar char="Ø"/>
            </a:pPr>
            <a:r>
              <a:rPr lang="fr-FR" sz="1000" dirty="0">
                <a:solidFill>
                  <a:srgbClr val="FFF4E8"/>
                </a:solidFill>
                <a:latin typeface="Eras Medium ITC" panose="020B0602030504020804" pitchFamily="34" charset="0"/>
              </a:rPr>
              <a:t>Nom de l’hébergement: </a:t>
            </a:r>
            <a:r>
              <a:rPr lang="fr-FR" sz="1000" b="1" dirty="0">
                <a:solidFill>
                  <a:schemeClr val="tx1"/>
                </a:solidFill>
                <a:latin typeface="Eras Medium ITC" panose="020B0602030504020804" pitchFamily="34" charset="0"/>
              </a:rPr>
              <a:t>infomaniak.com</a:t>
            </a:r>
          </a:p>
          <a:p>
            <a:pPr marL="171450" indent="-171450">
              <a:buFont typeface="Wingdings" panose="05000000000000000000" pitchFamily="2" charset="2"/>
              <a:buChar char="Ø"/>
            </a:pPr>
            <a:r>
              <a:rPr lang="fr-FR" sz="1000" dirty="0">
                <a:solidFill>
                  <a:srgbClr val="FFF4E8"/>
                </a:solidFill>
                <a:latin typeface="Eras Medium ITC" panose="020B0602030504020804" pitchFamily="34" charset="0"/>
              </a:rPr>
              <a:t>Adresses e-mail: </a:t>
            </a:r>
            <a:r>
              <a:rPr lang="fr-FR" sz="1000" b="1" dirty="0">
                <a:solidFill>
                  <a:schemeClr val="tx1"/>
                </a:solidFill>
                <a:latin typeface="Eras Medium ITC" panose="020B0602030504020804" pitchFamily="34" charset="0"/>
              </a:rPr>
              <a:t>contact@qwenta.com</a:t>
            </a:r>
          </a:p>
        </p:txBody>
      </p:sp>
      <p:sp>
        <p:nvSpPr>
          <p:cNvPr id="11" name="Rectangle : coins arrondis 10">
            <a:extLst>
              <a:ext uri="{FF2B5EF4-FFF2-40B4-BE49-F238E27FC236}">
                <a16:creationId xmlns:a16="http://schemas.microsoft.com/office/drawing/2014/main" id="{116B5E0F-D1D5-1BD1-ADCF-2A3E3BFC6C68}"/>
              </a:ext>
            </a:extLst>
          </p:cNvPr>
          <p:cNvSpPr/>
          <p:nvPr/>
        </p:nvSpPr>
        <p:spPr>
          <a:xfrm>
            <a:off x="384593" y="5796819"/>
            <a:ext cx="3143496" cy="873451"/>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indent="-171450">
              <a:buFont typeface="Wingdings" panose="05000000000000000000" pitchFamily="2" charset="2"/>
              <a:buChar char="Ø"/>
            </a:pPr>
            <a:r>
              <a:rPr lang="fr-FR" sz="1000" dirty="0">
                <a:solidFill>
                  <a:srgbClr val="FFF4E8"/>
                </a:solidFill>
                <a:latin typeface="Eras Medium ITC" panose="020B0602030504020804" pitchFamily="34" charset="0"/>
              </a:rPr>
              <a:t>Compatibilité navigateur: compatibilité avec les dernières versions de Chrome, Safari et Firefox.</a:t>
            </a:r>
          </a:p>
          <a:p>
            <a:pPr marL="171450" indent="-171450">
              <a:buFont typeface="Wingdings" panose="05000000000000000000" pitchFamily="2" charset="2"/>
              <a:buChar char="Ø"/>
            </a:pPr>
            <a:r>
              <a:rPr lang="fr-FR" sz="1000" dirty="0">
                <a:solidFill>
                  <a:srgbClr val="FFF4E8"/>
                </a:solidFill>
                <a:latin typeface="Eras Medium ITC" panose="020B0602030504020804" pitchFamily="34" charset="0"/>
              </a:rPr>
              <a:t>Types d’appareils: l’application devra être au minimum navigable depuis le clavier et lisible par un lecteur d’écran, Desktop.</a:t>
            </a:r>
          </a:p>
        </p:txBody>
      </p:sp>
      <p:sp>
        <p:nvSpPr>
          <p:cNvPr id="13" name="Rectangle : coins arrondis 12">
            <a:extLst>
              <a:ext uri="{FF2B5EF4-FFF2-40B4-BE49-F238E27FC236}">
                <a16:creationId xmlns:a16="http://schemas.microsoft.com/office/drawing/2014/main" id="{4FD3D1C0-CD4F-32E9-40B4-82E65E01A059}"/>
              </a:ext>
            </a:extLst>
          </p:cNvPr>
          <p:cNvSpPr/>
          <p:nvPr/>
        </p:nvSpPr>
        <p:spPr>
          <a:xfrm>
            <a:off x="3770100" y="2570525"/>
            <a:ext cx="8250532" cy="4099746"/>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indent="-171450">
              <a:buFont typeface="Wingdings" panose="05000000000000000000" pitchFamily="2" charset="2"/>
              <a:buChar char="Ø"/>
            </a:pPr>
            <a:r>
              <a:rPr lang="fr-FR" sz="1200" b="1" dirty="0">
                <a:solidFill>
                  <a:schemeClr val="tx1"/>
                </a:solidFill>
                <a:latin typeface="Eras Medium ITC" panose="020B0602030504020804" pitchFamily="34" charset="0"/>
              </a:rPr>
              <a:t>Recommandations de sécurité, accès aux comptes:</a:t>
            </a:r>
          </a:p>
          <a:p>
            <a:endParaRPr lang="fr-FR" sz="1200" dirty="0">
              <a:solidFill>
                <a:srgbClr val="FFF4E8"/>
              </a:solidFill>
              <a:latin typeface="Eras Medium ITC" panose="020B0602030504020804" pitchFamily="34" charset="0"/>
            </a:endParaRPr>
          </a:p>
          <a:p>
            <a:pPr marL="628650" lvl="1" indent="-171450">
              <a:buFont typeface="Arial" panose="020B0604020202020204" pitchFamily="34" charset="0"/>
              <a:buChar char="•"/>
            </a:pPr>
            <a:r>
              <a:rPr lang="fr-FR" sz="1200" dirty="0">
                <a:solidFill>
                  <a:srgbClr val="FFF4E8"/>
                </a:solidFill>
                <a:latin typeface="Eras Medium ITC" panose="020B0602030504020804" pitchFamily="34" charset="0"/>
              </a:rPr>
              <a:t>Authentification à deux facteurs (2FA): L’utilisateur doit fournir deux formes d’identification avant d’accéder à son compte.</a:t>
            </a:r>
          </a:p>
          <a:p>
            <a:endParaRPr lang="fr-FR" sz="1200" dirty="0">
              <a:solidFill>
                <a:srgbClr val="FFF4E8"/>
              </a:solidFill>
              <a:latin typeface="Eras Medium ITC" panose="020B0602030504020804" pitchFamily="34" charset="0"/>
            </a:endParaRPr>
          </a:p>
          <a:p>
            <a:pPr marL="171450" indent="-171450">
              <a:buFont typeface="Wingdings" panose="05000000000000000000" pitchFamily="2" charset="2"/>
              <a:buChar char="Ø"/>
            </a:pPr>
            <a:r>
              <a:rPr lang="fr-FR" sz="1200" b="1" dirty="0">
                <a:solidFill>
                  <a:schemeClr val="tx1"/>
                </a:solidFill>
                <a:latin typeface="Eras Medium ITC" panose="020B0602030504020804" pitchFamily="34" charset="0"/>
              </a:rPr>
              <a:t>Recommandations de sécurité, solutions générales: </a:t>
            </a:r>
          </a:p>
          <a:p>
            <a:endParaRPr lang="fr-FR" sz="1200" dirty="0">
              <a:solidFill>
                <a:srgbClr val="FFF4E8"/>
              </a:solidFill>
              <a:latin typeface="Eras Medium ITC" panose="020B0602030504020804" pitchFamily="34" charset="0"/>
            </a:endParaRPr>
          </a:p>
          <a:p>
            <a:pPr marL="628650" lvl="1" indent="-171450">
              <a:buFont typeface="Arial" panose="020B0604020202020204" pitchFamily="34" charset="0"/>
              <a:buChar char="•"/>
            </a:pPr>
            <a:r>
              <a:rPr lang="fr-FR" sz="1200" dirty="0">
                <a:solidFill>
                  <a:srgbClr val="FFF4E8"/>
                </a:solidFill>
                <a:latin typeface="Eras Medium ITC" panose="020B0602030504020804" pitchFamily="34" charset="0"/>
              </a:rPr>
              <a:t>Certificats SSL/TLS: Utilisés pour établir des connections sécurisées et cryptés entre le navigateur de l’utilisateur et le serveur.</a:t>
            </a:r>
          </a:p>
          <a:p>
            <a:endParaRPr lang="fr-FR" sz="1200" b="1" dirty="0">
              <a:solidFill>
                <a:srgbClr val="FFF4E8"/>
              </a:solidFill>
              <a:latin typeface="Eras Medium ITC" panose="020B0602030504020804" pitchFamily="34" charset="0"/>
            </a:endParaRPr>
          </a:p>
          <a:p>
            <a:pPr marL="171450" indent="-171450">
              <a:buFont typeface="Wingdings" panose="05000000000000000000" pitchFamily="2" charset="2"/>
              <a:buChar char="Ø"/>
            </a:pPr>
            <a:r>
              <a:rPr lang="fr-FR" sz="1200" b="1" dirty="0">
                <a:solidFill>
                  <a:schemeClr val="tx1"/>
                </a:solidFill>
                <a:latin typeface="Eras Medium ITC" panose="020B0602030504020804" pitchFamily="34" charset="0"/>
              </a:rPr>
              <a:t>Recommandations de sécurité, protection contre les attaques:</a:t>
            </a:r>
          </a:p>
          <a:p>
            <a:endParaRPr lang="fr-FR" sz="1200" dirty="0">
              <a:solidFill>
                <a:srgbClr val="FFF4E8"/>
              </a:solidFill>
              <a:latin typeface="Eras Medium ITC" panose="020B0602030504020804" pitchFamily="34" charset="0"/>
            </a:endParaRPr>
          </a:p>
          <a:p>
            <a:pPr marL="628650" lvl="1" indent="-171450">
              <a:buFont typeface="Arial" panose="020B0604020202020204" pitchFamily="34" charset="0"/>
              <a:buChar char="•"/>
            </a:pPr>
            <a:r>
              <a:rPr lang="fr-FR" sz="1200" dirty="0">
                <a:solidFill>
                  <a:srgbClr val="FFF4E8"/>
                </a:solidFill>
                <a:latin typeface="Eras Medium ITC" panose="020B0602030504020804" pitchFamily="34" charset="0"/>
              </a:rPr>
              <a:t>Détection d’intrusion: Systèmes de détection d’intrusion (IDS) pour identifier les activités suspectes et les attaques en temps    réel.</a:t>
            </a:r>
          </a:p>
          <a:p>
            <a:endParaRPr lang="fr-FR" sz="1200" dirty="0">
              <a:solidFill>
                <a:srgbClr val="FFF4E8"/>
              </a:solidFill>
              <a:latin typeface="Eras Medium ITC" panose="020B0602030504020804" pitchFamily="34" charset="0"/>
            </a:endParaRPr>
          </a:p>
          <a:p>
            <a:pPr marL="171450" indent="-171450">
              <a:buFont typeface="Wingdings" panose="05000000000000000000" pitchFamily="2" charset="2"/>
              <a:buChar char="Ø"/>
            </a:pPr>
            <a:r>
              <a:rPr lang="fr-FR" sz="1200" b="1" dirty="0">
                <a:solidFill>
                  <a:schemeClr val="tx1"/>
                </a:solidFill>
                <a:latin typeface="Eras Medium ITC" panose="020B0602030504020804" pitchFamily="34" charset="0"/>
              </a:rPr>
              <a:t>Recommandations de sécurité, mises à jour et patchs:</a:t>
            </a:r>
          </a:p>
          <a:p>
            <a:endParaRPr lang="fr-FR" sz="1200" dirty="0">
              <a:solidFill>
                <a:srgbClr val="FFF4E8"/>
              </a:solidFill>
              <a:latin typeface="Eras Medium ITC" panose="020B0602030504020804" pitchFamily="34" charset="0"/>
            </a:endParaRPr>
          </a:p>
          <a:p>
            <a:pPr marL="628650" lvl="1" indent="-171450">
              <a:buFont typeface="Arial" panose="020B0604020202020204" pitchFamily="34" charset="0"/>
              <a:buChar char="•"/>
            </a:pPr>
            <a:r>
              <a:rPr lang="fr-FR" sz="1200" dirty="0">
                <a:solidFill>
                  <a:srgbClr val="FFF4E8"/>
                </a:solidFill>
                <a:latin typeface="Eras Medium ITC" panose="020B0602030504020804" pitchFamily="34" charset="0"/>
              </a:rPr>
              <a:t>Gestion des vulnérabilités: Mise à jour régulière des logiciels, framworks et plugins pour corriger les failles de sécurité connues.</a:t>
            </a:r>
          </a:p>
          <a:p>
            <a:pPr marL="171450" indent="-171450">
              <a:buFont typeface="Wingdings" panose="05000000000000000000" pitchFamily="2" charset="2"/>
              <a:buChar char="Ø"/>
            </a:pPr>
            <a:endParaRPr lang="fr-FR" sz="1000" b="1" dirty="0">
              <a:solidFill>
                <a:srgbClr val="FFF4E8"/>
              </a:solidFill>
              <a:latin typeface="Eras Medium ITC" panose="020B0602030504020804" pitchFamily="34" charset="0"/>
            </a:endParaRPr>
          </a:p>
        </p:txBody>
      </p:sp>
      <p:cxnSp>
        <p:nvCxnSpPr>
          <p:cNvPr id="17" name="Connecteur droit avec flèche 16">
            <a:extLst>
              <a:ext uri="{FF2B5EF4-FFF2-40B4-BE49-F238E27FC236}">
                <a16:creationId xmlns:a16="http://schemas.microsoft.com/office/drawing/2014/main" id="{6DB19DA0-D5F1-FB4F-2D27-AC6D3A13A4F4}"/>
              </a:ext>
            </a:extLst>
          </p:cNvPr>
          <p:cNvCxnSpPr>
            <a:cxnSpLocks/>
          </p:cNvCxnSpPr>
          <p:nvPr/>
        </p:nvCxnSpPr>
        <p:spPr>
          <a:xfrm>
            <a:off x="1956341" y="3131722"/>
            <a:ext cx="0" cy="2972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9" name="Connecteur droit avec flèche 18">
            <a:extLst>
              <a:ext uri="{FF2B5EF4-FFF2-40B4-BE49-F238E27FC236}">
                <a16:creationId xmlns:a16="http://schemas.microsoft.com/office/drawing/2014/main" id="{A3FC9894-2004-072E-5444-5847214CC9AB}"/>
              </a:ext>
            </a:extLst>
          </p:cNvPr>
          <p:cNvCxnSpPr>
            <a:cxnSpLocks/>
          </p:cNvCxnSpPr>
          <p:nvPr/>
        </p:nvCxnSpPr>
        <p:spPr>
          <a:xfrm>
            <a:off x="1956341" y="5458275"/>
            <a:ext cx="0" cy="2972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Connecteur droit avec flèche 19">
            <a:extLst>
              <a:ext uri="{FF2B5EF4-FFF2-40B4-BE49-F238E27FC236}">
                <a16:creationId xmlns:a16="http://schemas.microsoft.com/office/drawing/2014/main" id="{23AC333C-EB53-87CA-3FAA-EE6A45584734}"/>
              </a:ext>
            </a:extLst>
          </p:cNvPr>
          <p:cNvCxnSpPr>
            <a:cxnSpLocks/>
          </p:cNvCxnSpPr>
          <p:nvPr/>
        </p:nvCxnSpPr>
        <p:spPr>
          <a:xfrm>
            <a:off x="7891434" y="2235637"/>
            <a:ext cx="0" cy="2972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55863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FF4E8"/>
            </a:gs>
            <a:gs pos="100000">
              <a:srgbClr val="C5A073">
                <a:alpha val="80000"/>
              </a:srgbClr>
            </a:gs>
          </a:gsLst>
          <a:lin ang="2700000" scaled="1"/>
        </a:gra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F956850-AF9E-03FD-8A54-ED54EDB94A55}"/>
              </a:ext>
            </a:extLst>
          </p:cNvPr>
          <p:cNvSpPr>
            <a:spLocks noGrp="1"/>
          </p:cNvSpPr>
          <p:nvPr>
            <p:ph type="ctrTitle"/>
          </p:nvPr>
        </p:nvSpPr>
        <p:spPr>
          <a:xfrm>
            <a:off x="2773940" y="851575"/>
            <a:ext cx="6644117" cy="646331"/>
          </a:xfrm>
        </p:spPr>
        <p:txBody>
          <a:bodyPr anchor="t">
            <a:normAutofit/>
          </a:bodyPr>
          <a:lstStyle/>
          <a:p>
            <a:r>
              <a:rPr lang="fr-FR" sz="2800" dirty="0">
                <a:latin typeface="Eras Demi ITC" panose="020B0805030504020804" pitchFamily="34" charset="0"/>
              </a:rPr>
              <a:t>3.8 Maintenance et mises à jour</a:t>
            </a:r>
          </a:p>
        </p:txBody>
      </p:sp>
      <p:pic>
        <p:nvPicPr>
          <p:cNvPr id="2" name="Image 1">
            <a:extLst>
              <a:ext uri="{FF2B5EF4-FFF2-40B4-BE49-F238E27FC236}">
                <a16:creationId xmlns:a16="http://schemas.microsoft.com/office/drawing/2014/main" id="{F1CCFD9B-C9E7-1AA8-4E5D-78208129D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04" y="130488"/>
            <a:ext cx="1294902" cy="682925"/>
          </a:xfrm>
          <a:prstGeom prst="rect">
            <a:avLst/>
          </a:prstGeom>
          <a:effectLst>
            <a:outerShdw blurRad="50800" dist="38100" dir="8100000" algn="tr" rotWithShape="0">
              <a:prstClr val="black">
                <a:alpha val="40000"/>
              </a:prstClr>
            </a:outerShdw>
          </a:effectLst>
        </p:spPr>
      </p:pic>
      <p:sp>
        <p:nvSpPr>
          <p:cNvPr id="3" name="ZoneTexte 2">
            <a:extLst>
              <a:ext uri="{FF2B5EF4-FFF2-40B4-BE49-F238E27FC236}">
                <a16:creationId xmlns:a16="http://schemas.microsoft.com/office/drawing/2014/main" id="{F915ED9D-99C2-9956-EED6-B8EC8290B3BB}"/>
              </a:ext>
            </a:extLst>
          </p:cNvPr>
          <p:cNvSpPr txBox="1"/>
          <p:nvPr/>
        </p:nvSpPr>
        <p:spPr>
          <a:xfrm>
            <a:off x="10319049" y="0"/>
            <a:ext cx="1872951" cy="646331"/>
          </a:xfrm>
          <a:prstGeom prst="rect">
            <a:avLst/>
          </a:prstGeom>
          <a:noFill/>
        </p:spPr>
        <p:txBody>
          <a:bodyPr wrap="square">
            <a:spAutoFit/>
          </a:bodyPr>
          <a:lstStyle/>
          <a:p>
            <a:pPr algn="ct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Menu Maker by</a:t>
            </a:r>
            <a:b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b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Qwenta</a:t>
            </a:r>
            <a:endParaRPr lang="fr-FR" dirty="0"/>
          </a:p>
        </p:txBody>
      </p:sp>
      <p:sp>
        <p:nvSpPr>
          <p:cNvPr id="7" name="Rectangle : coins arrondis 6">
            <a:extLst>
              <a:ext uri="{FF2B5EF4-FFF2-40B4-BE49-F238E27FC236}">
                <a16:creationId xmlns:a16="http://schemas.microsoft.com/office/drawing/2014/main" id="{A0101945-4F04-4ED7-8620-0DF9BD24EA3E}"/>
              </a:ext>
            </a:extLst>
          </p:cNvPr>
          <p:cNvSpPr/>
          <p:nvPr/>
        </p:nvSpPr>
        <p:spPr>
          <a:xfrm>
            <a:off x="3709271" y="1497906"/>
            <a:ext cx="4773449" cy="494483"/>
          </a:xfrm>
          <a:prstGeom prst="roundRect">
            <a:avLst/>
          </a:prstGeom>
          <a:solidFill>
            <a:srgbClr val="8BC7B1"/>
          </a:solidFill>
          <a:ln>
            <a:solidFill>
              <a:srgbClr val="C5A073"/>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FFF4E8"/>
                </a:solidFill>
                <a:latin typeface="Eras Demi ITC" panose="020B0805030504020804" pitchFamily="34" charset="0"/>
              </a:rPr>
              <a:t>Maintenance du site et futures mises à jour</a:t>
            </a:r>
          </a:p>
        </p:txBody>
      </p:sp>
      <p:sp>
        <p:nvSpPr>
          <p:cNvPr id="12" name="Rectangle : coins arrondis 11">
            <a:extLst>
              <a:ext uri="{FF2B5EF4-FFF2-40B4-BE49-F238E27FC236}">
                <a16:creationId xmlns:a16="http://schemas.microsoft.com/office/drawing/2014/main" id="{242B1D71-7478-78A7-CACB-A28782039C62}"/>
              </a:ext>
            </a:extLst>
          </p:cNvPr>
          <p:cNvSpPr/>
          <p:nvPr/>
        </p:nvSpPr>
        <p:spPr>
          <a:xfrm>
            <a:off x="1135474" y="2391479"/>
            <a:ext cx="9921045" cy="4370371"/>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1">
              <a:lnSpc>
                <a:spcPct val="115000"/>
              </a:lnSpc>
              <a:buSzPts val="1000"/>
              <a:tabLst>
                <a:tab pos="914400" algn="l"/>
              </a:tabLst>
            </a:pPr>
            <a:r>
              <a:rPr lang="fr-FR" sz="1400" b="1" dirty="0">
                <a:solidFill>
                  <a:srgbClr val="000000"/>
                </a:solidFill>
                <a:effectLst/>
                <a:latin typeface="Eras Medium ITC" panose="020B0602030504020804" pitchFamily="34" charset="0"/>
                <a:ea typeface="Arial" panose="020B0604020202020204" pitchFamily="34" charset="0"/>
              </a:rPr>
              <a:t>Prestations incluses dans la maintenance du site :</a:t>
            </a:r>
          </a:p>
          <a:p>
            <a:pPr lvl="1">
              <a:lnSpc>
                <a:spcPct val="115000"/>
              </a:lnSpc>
              <a:buSzPts val="1000"/>
              <a:tabLst>
                <a:tab pos="914400" algn="l"/>
              </a:tabLst>
            </a:pPr>
            <a:endParaRPr lang="fr-FR" sz="1200" b="1" dirty="0">
              <a:solidFill>
                <a:srgbClr val="000000"/>
              </a:solidFill>
              <a:effectLst/>
              <a:latin typeface="Eras Medium ITC" panose="020B0602030504020804" pitchFamily="34" charset="0"/>
              <a:ea typeface="Arial" panose="020B0604020202020204" pitchFamily="34" charset="0"/>
            </a:endParaRPr>
          </a:p>
          <a:p>
            <a:pPr marL="628650" lvl="1" indent="-171450">
              <a:lnSpc>
                <a:spcPct val="115000"/>
              </a:lnSpc>
              <a:buSzPts val="1000"/>
              <a:buFont typeface="Wingdings" panose="05000000000000000000" pitchFamily="2" charset="2"/>
              <a:buChar char="Ø"/>
              <a:tabLst>
                <a:tab pos="914400" algn="l"/>
              </a:tabLst>
            </a:pPr>
            <a:r>
              <a:rPr lang="fr-FR" sz="1100" b="1" dirty="0">
                <a:solidFill>
                  <a:srgbClr val="000000"/>
                </a:solidFill>
                <a:latin typeface="Eras Medium ITC" panose="020B0602030504020804" pitchFamily="34" charset="0"/>
                <a:ea typeface="Arial" panose="020B0604020202020204" pitchFamily="34" charset="0"/>
              </a:rPr>
              <a:t>Sauvegardes régulières:</a:t>
            </a:r>
          </a:p>
          <a:p>
            <a:pPr marL="1085850" lvl="2" indent="-171450">
              <a:lnSpc>
                <a:spcPct val="115000"/>
              </a:lnSpc>
              <a:buSzPts val="1000"/>
              <a:buFont typeface="Arial" panose="020B0604020202020204" pitchFamily="34" charset="0"/>
              <a:buChar char="•"/>
              <a:tabLst>
                <a:tab pos="914400" algn="l"/>
              </a:tabLst>
            </a:pPr>
            <a:r>
              <a:rPr lang="fr-FR" sz="1100" dirty="0">
                <a:solidFill>
                  <a:srgbClr val="FFF4E8"/>
                </a:solidFill>
                <a:latin typeface="Eras Medium ITC" panose="020B0602030504020804" pitchFamily="34" charset="0"/>
                <a:ea typeface="Arial" panose="020B0604020202020204" pitchFamily="34" charset="0"/>
              </a:rPr>
              <a:t>Mise en place d’un système automatisé de sauvegardes régulières du site, y compris la base de donnée.</a:t>
            </a:r>
          </a:p>
          <a:p>
            <a:pPr marL="628650" lvl="1" indent="-171450">
              <a:lnSpc>
                <a:spcPct val="115000"/>
              </a:lnSpc>
              <a:buSzPts val="1000"/>
              <a:buFont typeface="Wingdings" panose="05000000000000000000" pitchFamily="2" charset="2"/>
              <a:buChar char="Ø"/>
              <a:tabLst>
                <a:tab pos="914400" algn="l"/>
              </a:tabLst>
            </a:pPr>
            <a:r>
              <a:rPr lang="fr-FR" sz="1100" b="1" dirty="0">
                <a:solidFill>
                  <a:srgbClr val="000000"/>
                </a:solidFill>
                <a:latin typeface="Eras Medium ITC" panose="020B0602030504020804" pitchFamily="34" charset="0"/>
                <a:ea typeface="Arial" panose="020B0604020202020204" pitchFamily="34" charset="0"/>
              </a:rPr>
              <a:t>Surveillance continue:</a:t>
            </a:r>
          </a:p>
          <a:p>
            <a:pPr marL="1085850" lvl="2" indent="-171450">
              <a:lnSpc>
                <a:spcPct val="115000"/>
              </a:lnSpc>
              <a:buSzPts val="1000"/>
              <a:buFont typeface="Arial" panose="020B0604020202020204" pitchFamily="34" charset="0"/>
              <a:buChar char="•"/>
              <a:tabLst>
                <a:tab pos="914400" algn="l"/>
              </a:tabLst>
            </a:pPr>
            <a:r>
              <a:rPr lang="fr-FR" sz="1100" dirty="0">
                <a:solidFill>
                  <a:srgbClr val="FFF4E8"/>
                </a:solidFill>
                <a:latin typeface="Eras Medium ITC" panose="020B0602030504020804" pitchFamily="34" charset="0"/>
                <a:ea typeface="Arial" panose="020B0604020202020204" pitchFamily="34" charset="0"/>
              </a:rPr>
              <a:t>Utilisation d’outils de surveillance pour suivre les performances du site et résoudre rapidement les problèmes potentiels.</a:t>
            </a:r>
          </a:p>
          <a:p>
            <a:pPr marL="628650" lvl="1" indent="-171450">
              <a:lnSpc>
                <a:spcPct val="115000"/>
              </a:lnSpc>
              <a:buSzPts val="1000"/>
              <a:buFont typeface="Wingdings" panose="05000000000000000000" pitchFamily="2" charset="2"/>
              <a:buChar char="Ø"/>
              <a:tabLst>
                <a:tab pos="914400" algn="l"/>
              </a:tabLst>
            </a:pPr>
            <a:r>
              <a:rPr lang="fr-FR" sz="1100" b="1" dirty="0">
                <a:solidFill>
                  <a:srgbClr val="000000"/>
                </a:solidFill>
                <a:latin typeface="Eras Medium ITC" panose="020B0602030504020804" pitchFamily="34" charset="0"/>
                <a:ea typeface="Arial" panose="020B0604020202020204" pitchFamily="34" charset="0"/>
              </a:rPr>
              <a:t>Gestion des erreurs:</a:t>
            </a:r>
          </a:p>
          <a:p>
            <a:pPr marL="1085850" lvl="2" indent="-171450">
              <a:lnSpc>
                <a:spcPct val="115000"/>
              </a:lnSpc>
              <a:buSzPts val="1000"/>
              <a:buFont typeface="Arial" panose="020B0604020202020204" pitchFamily="34" charset="0"/>
              <a:buChar char="•"/>
              <a:tabLst>
                <a:tab pos="914400" algn="l"/>
              </a:tabLst>
            </a:pPr>
            <a:r>
              <a:rPr lang="fr-FR" sz="1100" dirty="0">
                <a:solidFill>
                  <a:srgbClr val="FFF4E8"/>
                </a:solidFill>
                <a:latin typeface="Eras Medium ITC" panose="020B0602030504020804" pitchFamily="34" charset="0"/>
                <a:ea typeface="Arial" panose="020B0604020202020204" pitchFamily="34" charset="0"/>
              </a:rPr>
              <a:t>Mise en place de mécanismes de gestion des erreurs pour intercepter, enregistrer et résoudre les erreurs du site.</a:t>
            </a:r>
          </a:p>
          <a:p>
            <a:pPr marL="628650" lvl="1" indent="-171450">
              <a:lnSpc>
                <a:spcPct val="115000"/>
              </a:lnSpc>
              <a:buSzPts val="1000"/>
              <a:buFont typeface="Wingdings" panose="05000000000000000000" pitchFamily="2" charset="2"/>
              <a:buChar char="Ø"/>
              <a:tabLst>
                <a:tab pos="914400" algn="l"/>
              </a:tabLst>
            </a:pPr>
            <a:r>
              <a:rPr lang="fr-FR" sz="1100" b="1" dirty="0">
                <a:solidFill>
                  <a:srgbClr val="000000"/>
                </a:solidFill>
                <a:latin typeface="Eras Medium ITC" panose="020B0602030504020804" pitchFamily="34" charset="0"/>
                <a:ea typeface="Arial" panose="020B0604020202020204" pitchFamily="34" charset="0"/>
              </a:rPr>
              <a:t>Gestion des mises à jour:</a:t>
            </a:r>
          </a:p>
          <a:p>
            <a:pPr marL="1085850" lvl="2" indent="-171450">
              <a:lnSpc>
                <a:spcPct val="115000"/>
              </a:lnSpc>
              <a:buSzPts val="1000"/>
              <a:buFont typeface="Arial" panose="020B0604020202020204" pitchFamily="34" charset="0"/>
              <a:buChar char="•"/>
              <a:tabLst>
                <a:tab pos="914400" algn="l"/>
              </a:tabLst>
            </a:pPr>
            <a:r>
              <a:rPr lang="fr-FR" sz="1100" dirty="0">
                <a:solidFill>
                  <a:srgbClr val="FFF4E8"/>
                </a:solidFill>
                <a:latin typeface="Eras Medium ITC" panose="020B0602030504020804" pitchFamily="34" charset="0"/>
                <a:ea typeface="Arial" panose="020B0604020202020204" pitchFamily="34" charset="0"/>
              </a:rPr>
              <a:t>Surveillance régulière des dépendances du site (framworks, bibliothèques, plugins) et application des mises à jour nécessaires.</a:t>
            </a:r>
          </a:p>
          <a:p>
            <a:pPr marL="628650" lvl="1" indent="-171450">
              <a:lnSpc>
                <a:spcPct val="115000"/>
              </a:lnSpc>
              <a:buSzPts val="1000"/>
              <a:buFont typeface="Wingdings" panose="05000000000000000000" pitchFamily="2" charset="2"/>
              <a:buChar char="Ø"/>
              <a:tabLst>
                <a:tab pos="914400" algn="l"/>
              </a:tabLst>
            </a:pPr>
            <a:r>
              <a:rPr lang="fr-FR" sz="1100" b="1" dirty="0">
                <a:solidFill>
                  <a:srgbClr val="000000"/>
                </a:solidFill>
                <a:latin typeface="Eras Medium ITC" panose="020B0602030504020804" pitchFamily="34" charset="0"/>
                <a:ea typeface="Arial" panose="020B0604020202020204" pitchFamily="34" charset="0"/>
              </a:rPr>
              <a:t>Tests préalables:</a:t>
            </a:r>
          </a:p>
          <a:p>
            <a:pPr marL="1085850" lvl="2" indent="-171450">
              <a:lnSpc>
                <a:spcPct val="115000"/>
              </a:lnSpc>
              <a:buSzPts val="1000"/>
              <a:buFont typeface="Arial" panose="020B0604020202020204" pitchFamily="34" charset="0"/>
              <a:buChar char="•"/>
              <a:tabLst>
                <a:tab pos="914400" algn="l"/>
              </a:tabLst>
            </a:pPr>
            <a:r>
              <a:rPr lang="fr-FR" sz="1100" dirty="0">
                <a:solidFill>
                  <a:srgbClr val="FFF4E8"/>
                </a:solidFill>
                <a:latin typeface="Eras Medium ITC" panose="020B0602030504020804" pitchFamily="34" charset="0"/>
                <a:ea typeface="Arial" panose="020B0604020202020204" pitchFamily="34" charset="0"/>
              </a:rPr>
              <a:t>Réalisation de tests avant chaque mise à jour pour garantir la stabilité et le bon fonctionnement du site.</a:t>
            </a:r>
          </a:p>
          <a:p>
            <a:pPr marL="1085850" lvl="2" indent="-171450">
              <a:lnSpc>
                <a:spcPct val="115000"/>
              </a:lnSpc>
              <a:buSzPts val="1000"/>
              <a:buFont typeface="Arial" panose="020B0604020202020204" pitchFamily="34" charset="0"/>
              <a:buChar char="•"/>
              <a:tabLst>
                <a:tab pos="914400" algn="l"/>
              </a:tabLst>
            </a:pPr>
            <a:endParaRPr lang="fr-FR" sz="1100" dirty="0">
              <a:solidFill>
                <a:srgbClr val="000000"/>
              </a:solidFill>
              <a:latin typeface="Eras Medium ITC" panose="020B0602030504020804" pitchFamily="34" charset="0"/>
              <a:ea typeface="Arial" panose="020B0604020202020204" pitchFamily="34" charset="0"/>
            </a:endParaRPr>
          </a:p>
          <a:p>
            <a:pPr lvl="1">
              <a:lnSpc>
                <a:spcPct val="115000"/>
              </a:lnSpc>
              <a:buSzPts val="1000"/>
              <a:tabLst>
                <a:tab pos="914400" algn="l"/>
              </a:tabLst>
            </a:pPr>
            <a:r>
              <a:rPr lang="fr-FR" sz="1100" b="1" dirty="0">
                <a:solidFill>
                  <a:srgbClr val="000000"/>
                </a:solidFill>
                <a:latin typeface="Eras Medium ITC" panose="020B0602030504020804" pitchFamily="34" charset="0"/>
                <a:ea typeface="Arial" panose="020B0604020202020204" pitchFamily="34" charset="0"/>
              </a:rPr>
              <a:t>Engagement du prestataire :</a:t>
            </a:r>
          </a:p>
          <a:p>
            <a:pPr lvl="1">
              <a:lnSpc>
                <a:spcPct val="115000"/>
              </a:lnSpc>
              <a:buSzPts val="1000"/>
              <a:tabLst>
                <a:tab pos="914400" algn="l"/>
              </a:tabLst>
            </a:pPr>
            <a:endParaRPr lang="fr-FR" sz="1100" b="1" dirty="0">
              <a:solidFill>
                <a:srgbClr val="000000"/>
              </a:solidFill>
              <a:latin typeface="Eras Medium ITC" panose="020B0602030504020804" pitchFamily="34" charset="0"/>
              <a:ea typeface="Arial" panose="020B0604020202020204" pitchFamily="34" charset="0"/>
            </a:endParaRPr>
          </a:p>
          <a:p>
            <a:pPr marL="628650" lvl="1" indent="-171450">
              <a:lnSpc>
                <a:spcPct val="115000"/>
              </a:lnSpc>
              <a:buSzPts val="1000"/>
              <a:buFont typeface="Wingdings" panose="05000000000000000000" pitchFamily="2" charset="2"/>
              <a:buChar char="Ø"/>
              <a:tabLst>
                <a:tab pos="914400" algn="l"/>
              </a:tabLst>
            </a:pPr>
            <a:r>
              <a:rPr lang="fr-FR" sz="1100" b="1" dirty="0">
                <a:solidFill>
                  <a:srgbClr val="000000"/>
                </a:solidFill>
                <a:latin typeface="Eras Medium ITC" panose="020B0602030504020804" pitchFamily="34" charset="0"/>
                <a:ea typeface="Arial" panose="020B0604020202020204" pitchFamily="34" charset="0"/>
              </a:rPr>
              <a:t>Réactivité:</a:t>
            </a:r>
          </a:p>
          <a:p>
            <a:pPr marL="1085850" lvl="2" indent="-171450">
              <a:lnSpc>
                <a:spcPct val="115000"/>
              </a:lnSpc>
              <a:buSzPts val="1000"/>
              <a:buFont typeface="Arial" panose="020B0604020202020204" pitchFamily="34" charset="0"/>
              <a:buChar char="•"/>
              <a:tabLst>
                <a:tab pos="914400" algn="l"/>
              </a:tabLst>
            </a:pPr>
            <a:r>
              <a:rPr lang="fr-FR" sz="1100" dirty="0">
                <a:solidFill>
                  <a:srgbClr val="FFF4E8"/>
                </a:solidFill>
                <a:latin typeface="Eras Medium ITC" panose="020B0602030504020804" pitchFamily="34" charset="0"/>
                <a:ea typeface="Arial" panose="020B0604020202020204" pitchFamily="34" charset="0"/>
              </a:rPr>
              <a:t>Engagement à intervenir dans les six heures suivant la notification d’un problème sur le site.</a:t>
            </a:r>
          </a:p>
          <a:p>
            <a:pPr marL="628650" lvl="1" indent="-171450">
              <a:lnSpc>
                <a:spcPct val="115000"/>
              </a:lnSpc>
              <a:buSzPts val="1000"/>
              <a:buFont typeface="Wingdings" panose="05000000000000000000" pitchFamily="2" charset="2"/>
              <a:buChar char="Ø"/>
              <a:tabLst>
                <a:tab pos="914400" algn="l"/>
              </a:tabLst>
            </a:pPr>
            <a:r>
              <a:rPr lang="fr-FR" sz="1100" b="1" dirty="0">
                <a:solidFill>
                  <a:srgbClr val="000000"/>
                </a:solidFill>
                <a:latin typeface="Eras Medium ITC" panose="020B0602030504020804" pitchFamily="34" charset="0"/>
                <a:ea typeface="Arial" panose="020B0604020202020204" pitchFamily="34" charset="0"/>
              </a:rPr>
              <a:t>Communication:</a:t>
            </a:r>
          </a:p>
          <a:p>
            <a:pPr marL="1085850" lvl="2" indent="-171450">
              <a:lnSpc>
                <a:spcPct val="115000"/>
              </a:lnSpc>
              <a:buSzPts val="1000"/>
              <a:buFont typeface="Arial" panose="020B0604020202020204" pitchFamily="34" charset="0"/>
              <a:buChar char="•"/>
              <a:tabLst>
                <a:tab pos="914400" algn="l"/>
              </a:tabLst>
            </a:pPr>
            <a:r>
              <a:rPr lang="fr-FR" sz="1100" dirty="0">
                <a:solidFill>
                  <a:srgbClr val="FFF4E8"/>
                </a:solidFill>
                <a:latin typeface="Eras Medium ITC" panose="020B0602030504020804" pitchFamily="34" charset="0"/>
                <a:ea typeface="Arial" panose="020B0604020202020204" pitchFamily="34" charset="0"/>
              </a:rPr>
              <a:t>Information régulière au client sur l’état de la maintenance, les mises à jour prévues et de toute interruption de service planifiée.</a:t>
            </a:r>
          </a:p>
          <a:p>
            <a:pPr lvl="1">
              <a:lnSpc>
                <a:spcPct val="115000"/>
              </a:lnSpc>
              <a:buSzPts val="1000"/>
              <a:tabLst>
                <a:tab pos="914400" algn="l"/>
              </a:tabLst>
            </a:pPr>
            <a:endParaRPr lang="fr-FR" sz="1000" dirty="0">
              <a:solidFill>
                <a:srgbClr val="000000"/>
              </a:solidFill>
              <a:latin typeface="Eras Medium ITC" panose="020B0602030504020804" pitchFamily="34" charset="0"/>
              <a:ea typeface="Arial" panose="020B0604020202020204" pitchFamily="34" charset="0"/>
            </a:endParaRPr>
          </a:p>
          <a:p>
            <a:pPr marL="628650" lvl="1" indent="-171450">
              <a:lnSpc>
                <a:spcPct val="115000"/>
              </a:lnSpc>
              <a:buSzPts val="1000"/>
              <a:buFont typeface="Wingdings" panose="05000000000000000000" pitchFamily="2" charset="2"/>
              <a:buChar char="Ø"/>
              <a:tabLst>
                <a:tab pos="914400" algn="l"/>
              </a:tabLst>
            </a:pPr>
            <a:endParaRPr lang="fr-FR" sz="1000" dirty="0">
              <a:solidFill>
                <a:srgbClr val="000000"/>
              </a:solidFill>
              <a:effectLst/>
              <a:latin typeface="Eras Medium ITC" panose="020B0602030504020804" pitchFamily="34" charset="0"/>
              <a:ea typeface="Arial" panose="020B0604020202020204" pitchFamily="34" charset="0"/>
            </a:endParaRPr>
          </a:p>
          <a:p>
            <a:pPr lvl="1">
              <a:lnSpc>
                <a:spcPct val="115000"/>
              </a:lnSpc>
              <a:buSzPts val="1000"/>
              <a:tabLst>
                <a:tab pos="914400" algn="l"/>
              </a:tabLst>
            </a:pPr>
            <a:endParaRPr lang="fr-FR" sz="1000" dirty="0">
              <a:solidFill>
                <a:srgbClr val="000000"/>
              </a:solidFill>
              <a:effectLst/>
              <a:latin typeface="Eras Medium ITC" panose="020B0602030504020804" pitchFamily="34" charset="0"/>
              <a:ea typeface="Arial" panose="020B0604020202020204" pitchFamily="34" charset="0"/>
            </a:endParaRPr>
          </a:p>
          <a:p>
            <a:pPr lvl="1" algn="ctr">
              <a:lnSpc>
                <a:spcPct val="115000"/>
              </a:lnSpc>
              <a:buSzPts val="1000"/>
              <a:tabLst>
                <a:tab pos="914400" algn="l"/>
              </a:tabLst>
            </a:pPr>
            <a:endParaRPr lang="fr-FR" sz="1000" dirty="0">
              <a:solidFill>
                <a:srgbClr val="000000"/>
              </a:solidFill>
              <a:effectLst/>
              <a:latin typeface="Eras Medium ITC" panose="020B0602030504020804" pitchFamily="34" charset="0"/>
              <a:ea typeface="Arial" panose="020B0604020202020204" pitchFamily="34" charset="0"/>
            </a:endParaRPr>
          </a:p>
          <a:p>
            <a:endParaRPr lang="fr-FR" sz="1000" b="1" dirty="0">
              <a:solidFill>
                <a:schemeClr val="tx1"/>
              </a:solidFill>
              <a:latin typeface="Eras Medium ITC" panose="020B0602030504020804" pitchFamily="34" charset="0"/>
            </a:endParaRPr>
          </a:p>
        </p:txBody>
      </p:sp>
      <p:cxnSp>
        <p:nvCxnSpPr>
          <p:cNvPr id="6" name="Connecteur droit avec flèche 5">
            <a:extLst>
              <a:ext uri="{FF2B5EF4-FFF2-40B4-BE49-F238E27FC236}">
                <a16:creationId xmlns:a16="http://schemas.microsoft.com/office/drawing/2014/main" id="{BCC1E999-503B-64A6-EDFD-A7099DC9AC23}"/>
              </a:ext>
            </a:extLst>
          </p:cNvPr>
          <p:cNvCxnSpPr>
            <a:cxnSpLocks/>
          </p:cNvCxnSpPr>
          <p:nvPr/>
        </p:nvCxnSpPr>
        <p:spPr>
          <a:xfrm>
            <a:off x="6096000" y="2055111"/>
            <a:ext cx="0" cy="2972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19464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FF4E8"/>
            </a:gs>
            <a:gs pos="100000">
              <a:srgbClr val="C5A073">
                <a:alpha val="80000"/>
              </a:srgbClr>
            </a:gs>
          </a:gsLst>
          <a:lin ang="2700000" scaled="1"/>
        </a:gra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F956850-AF9E-03FD-8A54-ED54EDB94A55}"/>
              </a:ext>
            </a:extLst>
          </p:cNvPr>
          <p:cNvSpPr>
            <a:spLocks noGrp="1"/>
          </p:cNvSpPr>
          <p:nvPr>
            <p:ph type="ctrTitle"/>
          </p:nvPr>
        </p:nvSpPr>
        <p:spPr>
          <a:xfrm>
            <a:off x="2773940" y="851575"/>
            <a:ext cx="6644117" cy="646331"/>
          </a:xfrm>
        </p:spPr>
        <p:txBody>
          <a:bodyPr anchor="t">
            <a:normAutofit/>
          </a:bodyPr>
          <a:lstStyle/>
          <a:p>
            <a:r>
              <a:rPr lang="fr-FR" sz="2800" dirty="0">
                <a:latin typeface="Eras Demi ITC" panose="020B0805030504020804" pitchFamily="34" charset="0"/>
              </a:rPr>
              <a:t>4. Méthodologie agile</a:t>
            </a:r>
          </a:p>
        </p:txBody>
      </p:sp>
      <p:sp>
        <p:nvSpPr>
          <p:cNvPr id="5" name="Sous-titre 4">
            <a:extLst>
              <a:ext uri="{FF2B5EF4-FFF2-40B4-BE49-F238E27FC236}">
                <a16:creationId xmlns:a16="http://schemas.microsoft.com/office/drawing/2014/main" id="{1E117DFD-9972-DA88-B00F-03BB820618DC}"/>
              </a:ext>
            </a:extLst>
          </p:cNvPr>
          <p:cNvSpPr>
            <a:spLocks noGrp="1"/>
          </p:cNvSpPr>
          <p:nvPr>
            <p:ph type="subTitle" idx="1"/>
          </p:nvPr>
        </p:nvSpPr>
        <p:spPr>
          <a:xfrm>
            <a:off x="1068224" y="1482945"/>
            <a:ext cx="10015671" cy="646331"/>
          </a:xfrm>
        </p:spPr>
        <p:txBody>
          <a:bodyPr>
            <a:noAutofit/>
          </a:bodyPr>
          <a:lstStyle/>
          <a:p>
            <a:r>
              <a:rPr lang="fr-FR" sz="1200" dirty="0">
                <a:latin typeface="Eras Demi ITC" panose="020B0805030504020804" pitchFamily="34" charset="0"/>
              </a:rPr>
              <a:t>Pour le projet de développement Menu Maquer by Qwenta, nous avons constitué une équipe Scrum en suivant la méthodologie agile.</a:t>
            </a:r>
          </a:p>
          <a:p>
            <a:r>
              <a:rPr lang="fr-FR" sz="1200" dirty="0">
                <a:latin typeface="Eras Demi ITC" panose="020B0805030504020804" pitchFamily="34" charset="0"/>
              </a:rPr>
              <a:t>Voici les points principaux de notre méthode de travail:</a:t>
            </a:r>
          </a:p>
        </p:txBody>
      </p:sp>
      <p:pic>
        <p:nvPicPr>
          <p:cNvPr id="2" name="Image 1">
            <a:extLst>
              <a:ext uri="{FF2B5EF4-FFF2-40B4-BE49-F238E27FC236}">
                <a16:creationId xmlns:a16="http://schemas.microsoft.com/office/drawing/2014/main" id="{F1CCFD9B-C9E7-1AA8-4E5D-78208129D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04" y="130488"/>
            <a:ext cx="1294902" cy="682925"/>
          </a:xfrm>
          <a:prstGeom prst="rect">
            <a:avLst/>
          </a:prstGeom>
          <a:effectLst>
            <a:outerShdw blurRad="50800" dist="38100" dir="8100000" algn="tr" rotWithShape="0">
              <a:prstClr val="black">
                <a:alpha val="40000"/>
              </a:prstClr>
            </a:outerShdw>
          </a:effectLst>
        </p:spPr>
      </p:pic>
      <p:sp>
        <p:nvSpPr>
          <p:cNvPr id="3" name="ZoneTexte 2">
            <a:extLst>
              <a:ext uri="{FF2B5EF4-FFF2-40B4-BE49-F238E27FC236}">
                <a16:creationId xmlns:a16="http://schemas.microsoft.com/office/drawing/2014/main" id="{F915ED9D-99C2-9956-EED6-B8EC8290B3BB}"/>
              </a:ext>
            </a:extLst>
          </p:cNvPr>
          <p:cNvSpPr txBox="1"/>
          <p:nvPr/>
        </p:nvSpPr>
        <p:spPr>
          <a:xfrm>
            <a:off x="10319049" y="0"/>
            <a:ext cx="1872951" cy="646331"/>
          </a:xfrm>
          <a:prstGeom prst="rect">
            <a:avLst/>
          </a:prstGeom>
          <a:noFill/>
        </p:spPr>
        <p:txBody>
          <a:bodyPr wrap="square">
            <a:spAutoFit/>
          </a:bodyPr>
          <a:lstStyle/>
          <a:p>
            <a:pPr algn="ct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Menu Maker by</a:t>
            </a:r>
            <a:b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b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Qwenta</a:t>
            </a:r>
            <a:endParaRPr lang="fr-FR" dirty="0"/>
          </a:p>
        </p:txBody>
      </p:sp>
      <p:sp>
        <p:nvSpPr>
          <p:cNvPr id="6" name="Rectangle : coins arrondis 5">
            <a:extLst>
              <a:ext uri="{FF2B5EF4-FFF2-40B4-BE49-F238E27FC236}">
                <a16:creationId xmlns:a16="http://schemas.microsoft.com/office/drawing/2014/main" id="{3A25C9B4-3580-1A6D-5F1C-35E79218CC76}"/>
              </a:ext>
            </a:extLst>
          </p:cNvPr>
          <p:cNvSpPr/>
          <p:nvPr/>
        </p:nvSpPr>
        <p:spPr>
          <a:xfrm>
            <a:off x="803305" y="2273566"/>
            <a:ext cx="4572000" cy="928395"/>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Eras Medium ITC" panose="020B0602030504020804" pitchFamily="34" charset="0"/>
              </a:rPr>
              <a:t>Compréhension du projet: </a:t>
            </a:r>
            <a:r>
              <a:rPr lang="fr-FR" sz="1400" dirty="0">
                <a:solidFill>
                  <a:srgbClr val="FFF4E8"/>
                </a:solidFill>
                <a:latin typeface="Eras Medium ITC" panose="020B0602030504020804" pitchFamily="34" charset="0"/>
              </a:rPr>
              <a:t>Avant de commencer, il faut bien comprendre les besoins et les objectifs définis par le Product Owner (Soufiane) et le client (John).</a:t>
            </a:r>
          </a:p>
        </p:txBody>
      </p:sp>
      <p:sp>
        <p:nvSpPr>
          <p:cNvPr id="7" name="Rectangle : coins arrondis 6">
            <a:extLst>
              <a:ext uri="{FF2B5EF4-FFF2-40B4-BE49-F238E27FC236}">
                <a16:creationId xmlns:a16="http://schemas.microsoft.com/office/drawing/2014/main" id="{D23F8C80-4425-6D7C-F46F-470F533B1DE6}"/>
              </a:ext>
            </a:extLst>
          </p:cNvPr>
          <p:cNvSpPr/>
          <p:nvPr/>
        </p:nvSpPr>
        <p:spPr>
          <a:xfrm>
            <a:off x="803305" y="5794609"/>
            <a:ext cx="4572000" cy="932904"/>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Eras Medium ITC" panose="020B0602030504020804" pitchFamily="34" charset="0"/>
              </a:rPr>
              <a:t>User stories via Notion: </a:t>
            </a:r>
            <a:r>
              <a:rPr lang="fr-FR" sz="1400" dirty="0">
                <a:solidFill>
                  <a:srgbClr val="FFF4E8"/>
                </a:solidFill>
                <a:latin typeface="Eras Medium ITC" panose="020B0602030504020804" pitchFamily="34" charset="0"/>
              </a:rPr>
              <a:t>Formuler les user stories décrivant les fonctionnalités du produit du point de vue de l’utilisateur ce qui permettra de visualiser les éléments clé du Backlog de produit.</a:t>
            </a:r>
          </a:p>
        </p:txBody>
      </p:sp>
      <p:sp>
        <p:nvSpPr>
          <p:cNvPr id="8" name="Rectangle : coins arrondis 7">
            <a:extLst>
              <a:ext uri="{FF2B5EF4-FFF2-40B4-BE49-F238E27FC236}">
                <a16:creationId xmlns:a16="http://schemas.microsoft.com/office/drawing/2014/main" id="{5E10D668-E7A0-5FCD-356F-13F990AE4720}"/>
              </a:ext>
            </a:extLst>
          </p:cNvPr>
          <p:cNvSpPr/>
          <p:nvPr/>
        </p:nvSpPr>
        <p:spPr>
          <a:xfrm>
            <a:off x="803305" y="3447247"/>
            <a:ext cx="4572000" cy="928395"/>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Eras Medium ITC" panose="020B0602030504020804" pitchFamily="34" charset="0"/>
              </a:rPr>
              <a:t>Constitution de l’équipe Scrum: </a:t>
            </a:r>
            <a:r>
              <a:rPr lang="fr-FR" sz="1400" dirty="0">
                <a:solidFill>
                  <a:srgbClr val="FFF4E8"/>
                </a:solidFill>
                <a:latin typeface="Eras Medium ITC" panose="020B0602030504020804" pitchFamily="34" charset="0"/>
              </a:rPr>
              <a:t>Constituer une équipe comprenant des développeurs, un designer et un chef de projet avec des compétences adaptées au projet.</a:t>
            </a:r>
          </a:p>
        </p:txBody>
      </p:sp>
      <p:sp>
        <p:nvSpPr>
          <p:cNvPr id="9" name="Rectangle : coins arrondis 8">
            <a:extLst>
              <a:ext uri="{FF2B5EF4-FFF2-40B4-BE49-F238E27FC236}">
                <a16:creationId xmlns:a16="http://schemas.microsoft.com/office/drawing/2014/main" id="{2599EE42-1399-96ED-CCBE-DACF5B912101}"/>
              </a:ext>
            </a:extLst>
          </p:cNvPr>
          <p:cNvSpPr/>
          <p:nvPr/>
        </p:nvSpPr>
        <p:spPr>
          <a:xfrm>
            <a:off x="803305" y="4620928"/>
            <a:ext cx="4572000" cy="928395"/>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Eras Medium ITC" panose="020B0602030504020804" pitchFamily="34" charset="0"/>
              </a:rPr>
              <a:t>Outil de veille</a:t>
            </a:r>
            <a:r>
              <a:rPr lang="fr-FR" sz="1400" dirty="0">
                <a:solidFill>
                  <a:srgbClr val="FFF4E8"/>
                </a:solidFill>
                <a:latin typeface="Eras Medium ITC" panose="020B0602030504020804" pitchFamily="34" charset="0"/>
              </a:rPr>
              <a:t>: Initier une veille grâce à l’outil Wakelet pour rester à jour sur les tendances et technologies en rapport avec le projet, une aide précieuse pour établir les spécifications technique.</a:t>
            </a:r>
          </a:p>
        </p:txBody>
      </p:sp>
      <p:sp>
        <p:nvSpPr>
          <p:cNvPr id="10" name="Rectangle : coins arrondis 9">
            <a:extLst>
              <a:ext uri="{FF2B5EF4-FFF2-40B4-BE49-F238E27FC236}">
                <a16:creationId xmlns:a16="http://schemas.microsoft.com/office/drawing/2014/main" id="{9063196E-FA83-7A69-E402-E7E4671129C8}"/>
              </a:ext>
            </a:extLst>
          </p:cNvPr>
          <p:cNvSpPr/>
          <p:nvPr/>
        </p:nvSpPr>
        <p:spPr>
          <a:xfrm>
            <a:off x="6816696" y="2273566"/>
            <a:ext cx="4572000" cy="928395"/>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Eras Medium ITC" panose="020B0602030504020804" pitchFamily="34" charset="0"/>
              </a:rPr>
              <a:t>Spécifications technique: </a:t>
            </a:r>
            <a:r>
              <a:rPr lang="fr-FR" sz="1400" dirty="0">
                <a:solidFill>
                  <a:srgbClr val="FFF4E8"/>
                </a:solidFill>
                <a:latin typeface="Eras Medium ITC" panose="020B0602030504020804" pitchFamily="34" charset="0"/>
              </a:rPr>
              <a:t>Grâce aux spécifications fonctionnelles, de la veille et des user stories, établir précisément les spécifications technique.</a:t>
            </a:r>
          </a:p>
        </p:txBody>
      </p:sp>
      <p:sp>
        <p:nvSpPr>
          <p:cNvPr id="11" name="Rectangle : coins arrondis 10">
            <a:extLst>
              <a:ext uri="{FF2B5EF4-FFF2-40B4-BE49-F238E27FC236}">
                <a16:creationId xmlns:a16="http://schemas.microsoft.com/office/drawing/2014/main" id="{F9321E09-487D-648B-5BD1-1D106A8D8413}"/>
              </a:ext>
            </a:extLst>
          </p:cNvPr>
          <p:cNvSpPr/>
          <p:nvPr/>
        </p:nvSpPr>
        <p:spPr>
          <a:xfrm>
            <a:off x="6816696" y="3447247"/>
            <a:ext cx="4571999" cy="928395"/>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Eras Medium ITC" panose="020B0602030504020804" pitchFamily="34" charset="0"/>
              </a:rPr>
              <a:t>Créer le tableau Kanban: </a:t>
            </a:r>
            <a:r>
              <a:rPr lang="fr-FR" sz="1400" dirty="0">
                <a:solidFill>
                  <a:srgbClr val="FFF4E8"/>
                </a:solidFill>
                <a:latin typeface="Eras Medium ITC" panose="020B0602030504020804" pitchFamily="34" charset="0"/>
              </a:rPr>
              <a:t>Utiliser un tableau Kanban pour découper les user stories en taches plus petites et gérables, cela permet de prioriser les taches et de suivre leur progression tout au long du projet.</a:t>
            </a:r>
          </a:p>
        </p:txBody>
      </p:sp>
      <p:sp>
        <p:nvSpPr>
          <p:cNvPr id="12" name="Rectangle : coins arrondis 11">
            <a:extLst>
              <a:ext uri="{FF2B5EF4-FFF2-40B4-BE49-F238E27FC236}">
                <a16:creationId xmlns:a16="http://schemas.microsoft.com/office/drawing/2014/main" id="{1DF54AD5-4EFA-57AD-A895-BAE5645F5354}"/>
              </a:ext>
            </a:extLst>
          </p:cNvPr>
          <p:cNvSpPr/>
          <p:nvPr/>
        </p:nvSpPr>
        <p:spPr>
          <a:xfrm>
            <a:off x="6816696" y="4620928"/>
            <a:ext cx="4571999" cy="928395"/>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Eras Medium ITC" panose="020B0602030504020804" pitchFamily="34" charset="0"/>
              </a:rPr>
              <a:t>Réunion de planification de sprint: </a:t>
            </a:r>
            <a:r>
              <a:rPr lang="fr-FR" sz="1400" dirty="0">
                <a:solidFill>
                  <a:srgbClr val="FFF4E8"/>
                </a:solidFill>
                <a:latin typeface="Eras Medium ITC" panose="020B0602030504020804" pitchFamily="34" charset="0"/>
              </a:rPr>
              <a:t>Chaque équipe sélectionne les éléments du Backlog à traiter, les taches sont attribuées en fonction des compétences individuelles et de la charge de travail estimée.</a:t>
            </a:r>
          </a:p>
        </p:txBody>
      </p:sp>
      <p:sp>
        <p:nvSpPr>
          <p:cNvPr id="13" name="Rectangle : coins arrondis 12">
            <a:extLst>
              <a:ext uri="{FF2B5EF4-FFF2-40B4-BE49-F238E27FC236}">
                <a16:creationId xmlns:a16="http://schemas.microsoft.com/office/drawing/2014/main" id="{A9085DA2-6744-75CE-64DD-CCB8CDBF9108}"/>
              </a:ext>
            </a:extLst>
          </p:cNvPr>
          <p:cNvSpPr/>
          <p:nvPr/>
        </p:nvSpPr>
        <p:spPr>
          <a:xfrm>
            <a:off x="6816696" y="5799118"/>
            <a:ext cx="4571999" cy="928395"/>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FFF4E8"/>
                </a:solidFill>
                <a:latin typeface="Eras Medium ITC" panose="020B0602030504020804" pitchFamily="34" charset="0"/>
              </a:rPr>
              <a:t>Prévoir des daily Stand-ups, un développement itératif, des réunions de revue et rétrospective, une adaptation continue et une communication transparente pour la réussite d’un projet avec un équipe Scrum.</a:t>
            </a:r>
          </a:p>
        </p:txBody>
      </p:sp>
    </p:spTree>
    <p:extLst>
      <p:ext uri="{BB962C8B-B14F-4D97-AF65-F5344CB8AC3E}">
        <p14:creationId xmlns:p14="http://schemas.microsoft.com/office/powerpoint/2010/main" val="3941496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FF4E8"/>
            </a:gs>
            <a:gs pos="100000">
              <a:srgbClr val="C5A073">
                <a:alpha val="80000"/>
              </a:srgbClr>
            </a:gs>
          </a:gsLst>
          <a:lin ang="2700000" scaled="1"/>
        </a:gra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F956850-AF9E-03FD-8A54-ED54EDB94A55}"/>
              </a:ext>
            </a:extLst>
          </p:cNvPr>
          <p:cNvSpPr>
            <a:spLocks noGrp="1"/>
          </p:cNvSpPr>
          <p:nvPr>
            <p:ph type="ctrTitle"/>
          </p:nvPr>
        </p:nvSpPr>
        <p:spPr>
          <a:xfrm>
            <a:off x="2773940" y="851575"/>
            <a:ext cx="6644117" cy="646331"/>
          </a:xfrm>
        </p:spPr>
        <p:txBody>
          <a:bodyPr anchor="t">
            <a:normAutofit/>
          </a:bodyPr>
          <a:lstStyle/>
          <a:p>
            <a:r>
              <a:rPr lang="fr-FR" sz="2800" dirty="0">
                <a:latin typeface="Eras Demi ITC" panose="020B0805030504020804" pitchFamily="34" charset="0"/>
              </a:rPr>
              <a:t>4.1 Outil de veille</a:t>
            </a:r>
          </a:p>
        </p:txBody>
      </p:sp>
      <p:sp>
        <p:nvSpPr>
          <p:cNvPr id="5" name="Sous-titre 4">
            <a:extLst>
              <a:ext uri="{FF2B5EF4-FFF2-40B4-BE49-F238E27FC236}">
                <a16:creationId xmlns:a16="http://schemas.microsoft.com/office/drawing/2014/main" id="{1E117DFD-9972-DA88-B00F-03BB820618DC}"/>
              </a:ext>
            </a:extLst>
          </p:cNvPr>
          <p:cNvSpPr>
            <a:spLocks noGrp="1"/>
          </p:cNvSpPr>
          <p:nvPr>
            <p:ph type="subTitle" idx="1"/>
          </p:nvPr>
        </p:nvSpPr>
        <p:spPr>
          <a:xfrm>
            <a:off x="3375590" y="1378743"/>
            <a:ext cx="5178750" cy="501331"/>
          </a:xfrm>
        </p:spPr>
        <p:txBody>
          <a:bodyPr>
            <a:normAutofit/>
          </a:bodyPr>
          <a:lstStyle/>
          <a:p>
            <a:r>
              <a:rPr lang="fr-FR" sz="1400" dirty="0">
                <a:latin typeface="Eras Demi ITC" panose="020B0805030504020804" pitchFamily="34" charset="0"/>
              </a:rPr>
              <a:t>Nous utilisons Wakelet comme outil de veille.</a:t>
            </a:r>
          </a:p>
        </p:txBody>
      </p:sp>
      <p:pic>
        <p:nvPicPr>
          <p:cNvPr id="2" name="Image 1">
            <a:extLst>
              <a:ext uri="{FF2B5EF4-FFF2-40B4-BE49-F238E27FC236}">
                <a16:creationId xmlns:a16="http://schemas.microsoft.com/office/drawing/2014/main" id="{F1CCFD9B-C9E7-1AA8-4E5D-78208129D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04" y="130488"/>
            <a:ext cx="1294902" cy="682925"/>
          </a:xfrm>
          <a:prstGeom prst="rect">
            <a:avLst/>
          </a:prstGeom>
          <a:effectLst>
            <a:outerShdw blurRad="50800" dist="38100" dir="8100000" algn="tr" rotWithShape="0">
              <a:prstClr val="black">
                <a:alpha val="40000"/>
              </a:prstClr>
            </a:outerShdw>
          </a:effectLst>
        </p:spPr>
      </p:pic>
      <p:sp>
        <p:nvSpPr>
          <p:cNvPr id="3" name="ZoneTexte 2">
            <a:extLst>
              <a:ext uri="{FF2B5EF4-FFF2-40B4-BE49-F238E27FC236}">
                <a16:creationId xmlns:a16="http://schemas.microsoft.com/office/drawing/2014/main" id="{F915ED9D-99C2-9956-EED6-B8EC8290B3BB}"/>
              </a:ext>
            </a:extLst>
          </p:cNvPr>
          <p:cNvSpPr txBox="1"/>
          <p:nvPr/>
        </p:nvSpPr>
        <p:spPr>
          <a:xfrm>
            <a:off x="10319049" y="0"/>
            <a:ext cx="1872951" cy="646331"/>
          </a:xfrm>
          <a:prstGeom prst="rect">
            <a:avLst/>
          </a:prstGeom>
          <a:noFill/>
        </p:spPr>
        <p:txBody>
          <a:bodyPr wrap="square">
            <a:spAutoFit/>
          </a:bodyPr>
          <a:lstStyle/>
          <a:p>
            <a:pPr algn="ct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Menu Maker by</a:t>
            </a:r>
            <a:b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b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Qwenta</a:t>
            </a:r>
            <a:endParaRPr lang="fr-FR" dirty="0"/>
          </a:p>
        </p:txBody>
      </p:sp>
      <p:pic>
        <p:nvPicPr>
          <p:cNvPr id="7" name="Image 6">
            <a:extLst>
              <a:ext uri="{FF2B5EF4-FFF2-40B4-BE49-F238E27FC236}">
                <a16:creationId xmlns:a16="http://schemas.microsoft.com/office/drawing/2014/main" id="{4BFC969E-ACC4-4012-2FDC-CB33C04149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874" y="3151588"/>
            <a:ext cx="10776247" cy="3575924"/>
          </a:xfrm>
          <a:prstGeom prst="rect">
            <a:avLst/>
          </a:prstGeom>
          <a:effectLst>
            <a:outerShdw blurRad="50800" dist="38100" dir="8100000" algn="tr" rotWithShape="0">
              <a:prstClr val="black">
                <a:alpha val="40000"/>
              </a:prstClr>
            </a:outerShdw>
          </a:effectLst>
        </p:spPr>
      </p:pic>
      <p:sp>
        <p:nvSpPr>
          <p:cNvPr id="8" name="Rectangle : coins arrondis 7">
            <a:extLst>
              <a:ext uri="{FF2B5EF4-FFF2-40B4-BE49-F238E27FC236}">
                <a16:creationId xmlns:a16="http://schemas.microsoft.com/office/drawing/2014/main" id="{CD4901D5-5929-CE1D-9F03-F420E6E82CC2}"/>
              </a:ext>
            </a:extLst>
          </p:cNvPr>
          <p:cNvSpPr/>
          <p:nvPr/>
        </p:nvSpPr>
        <p:spPr>
          <a:xfrm>
            <a:off x="3550778" y="1861216"/>
            <a:ext cx="4828373" cy="1092052"/>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dirty="0">
                <a:solidFill>
                  <a:srgbClr val="FFF4E8"/>
                </a:solidFill>
                <a:latin typeface="Eras Medium ITC" panose="020B0602030504020804" pitchFamily="34" charset="0"/>
              </a:rPr>
              <a:t>Lien vers l’outil de veille Wakelet configuré :</a:t>
            </a:r>
          </a:p>
          <a:p>
            <a:pPr algn="ctr"/>
            <a:endParaRPr lang="fr-FR" dirty="0">
              <a:solidFill>
                <a:srgbClr val="FFF4E8"/>
              </a:solidFill>
              <a:latin typeface="Eras Medium ITC" panose="020B0602030504020804" pitchFamily="34" charset="0"/>
            </a:endParaRPr>
          </a:p>
          <a:p>
            <a:pPr algn="ctr"/>
            <a:r>
              <a:rPr lang="fr-FR" sz="2400" b="1" dirty="0">
                <a:solidFill>
                  <a:schemeClr val="tx1"/>
                </a:solidFill>
                <a:latin typeface="Eras Medium ITC" panose="020B0602030504020804" pitchFamily="34" charset="0"/>
                <a:hlinkClick r:id="rId4" tooltip="cliquer ici !">
                  <a:extLst>
                    <a:ext uri="{A12FA001-AC4F-418D-AE19-62706E023703}">
                      <ahyp:hlinkClr xmlns:ahyp="http://schemas.microsoft.com/office/drawing/2018/hyperlinkcolor" val="tx"/>
                    </a:ext>
                  </a:extLst>
                </a:hlinkClick>
              </a:rPr>
              <a:t>Cliquer ici !</a:t>
            </a:r>
            <a:endParaRPr lang="fr-FR" sz="2400" b="1" dirty="0">
              <a:solidFill>
                <a:schemeClr val="tx1"/>
              </a:solidFill>
              <a:latin typeface="Eras Medium ITC" panose="020B0602030504020804" pitchFamily="34" charset="0"/>
            </a:endParaRPr>
          </a:p>
        </p:txBody>
      </p:sp>
    </p:spTree>
    <p:extLst>
      <p:ext uri="{BB962C8B-B14F-4D97-AF65-F5344CB8AC3E}">
        <p14:creationId xmlns:p14="http://schemas.microsoft.com/office/powerpoint/2010/main" val="4157332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FF4E8"/>
            </a:gs>
            <a:gs pos="100000">
              <a:srgbClr val="C5A073">
                <a:alpha val="80000"/>
              </a:srgbClr>
            </a:gs>
          </a:gsLst>
          <a:lin ang="2700000" scaled="1"/>
        </a:gra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F956850-AF9E-03FD-8A54-ED54EDB94A55}"/>
              </a:ext>
            </a:extLst>
          </p:cNvPr>
          <p:cNvSpPr>
            <a:spLocks noGrp="1"/>
          </p:cNvSpPr>
          <p:nvPr>
            <p:ph type="ctrTitle"/>
          </p:nvPr>
        </p:nvSpPr>
        <p:spPr>
          <a:xfrm>
            <a:off x="1649338" y="851575"/>
            <a:ext cx="8819260" cy="646331"/>
          </a:xfrm>
        </p:spPr>
        <p:txBody>
          <a:bodyPr anchor="t">
            <a:normAutofit/>
          </a:bodyPr>
          <a:lstStyle/>
          <a:p>
            <a:r>
              <a:rPr lang="fr-FR" sz="2800" dirty="0">
                <a:latin typeface="Eras Demi ITC" panose="020B0805030504020804" pitchFamily="34" charset="0"/>
              </a:rPr>
              <a:t>4.2 Spécifications fonctionnelles et techniques</a:t>
            </a:r>
          </a:p>
        </p:txBody>
      </p:sp>
      <p:pic>
        <p:nvPicPr>
          <p:cNvPr id="2" name="Image 1">
            <a:extLst>
              <a:ext uri="{FF2B5EF4-FFF2-40B4-BE49-F238E27FC236}">
                <a16:creationId xmlns:a16="http://schemas.microsoft.com/office/drawing/2014/main" id="{F1CCFD9B-C9E7-1AA8-4E5D-78208129D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04" y="130488"/>
            <a:ext cx="1294902" cy="682925"/>
          </a:xfrm>
          <a:prstGeom prst="rect">
            <a:avLst/>
          </a:prstGeom>
          <a:effectLst>
            <a:outerShdw blurRad="50800" dist="38100" dir="8100000" algn="tr" rotWithShape="0">
              <a:prstClr val="black">
                <a:alpha val="40000"/>
              </a:prstClr>
            </a:outerShdw>
          </a:effectLst>
        </p:spPr>
      </p:pic>
      <p:sp>
        <p:nvSpPr>
          <p:cNvPr id="3" name="ZoneTexte 2">
            <a:extLst>
              <a:ext uri="{FF2B5EF4-FFF2-40B4-BE49-F238E27FC236}">
                <a16:creationId xmlns:a16="http://schemas.microsoft.com/office/drawing/2014/main" id="{F915ED9D-99C2-9956-EED6-B8EC8290B3BB}"/>
              </a:ext>
            </a:extLst>
          </p:cNvPr>
          <p:cNvSpPr txBox="1"/>
          <p:nvPr/>
        </p:nvSpPr>
        <p:spPr>
          <a:xfrm>
            <a:off x="10319049" y="0"/>
            <a:ext cx="1872951" cy="646331"/>
          </a:xfrm>
          <a:prstGeom prst="rect">
            <a:avLst/>
          </a:prstGeom>
          <a:noFill/>
        </p:spPr>
        <p:txBody>
          <a:bodyPr wrap="square">
            <a:spAutoFit/>
          </a:bodyPr>
          <a:lstStyle/>
          <a:p>
            <a:pPr algn="ct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Menu Maker by</a:t>
            </a:r>
            <a:b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b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Qwenta</a:t>
            </a:r>
            <a:endParaRPr lang="fr-FR" dirty="0"/>
          </a:p>
        </p:txBody>
      </p:sp>
      <p:pic>
        <p:nvPicPr>
          <p:cNvPr id="7" name="Image 6">
            <a:extLst>
              <a:ext uri="{FF2B5EF4-FFF2-40B4-BE49-F238E27FC236}">
                <a16:creationId xmlns:a16="http://schemas.microsoft.com/office/drawing/2014/main" id="{720A2FE0-642D-1AD5-A32B-A337C9605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137" y="1703150"/>
            <a:ext cx="3963709" cy="4925269"/>
          </a:xfrm>
          <a:prstGeom prst="rect">
            <a:avLst/>
          </a:prstGeom>
          <a:effectLst>
            <a:outerShdw blurRad="50800" dist="38100" dir="8100000" algn="tr" rotWithShape="0">
              <a:prstClr val="black">
                <a:alpha val="40000"/>
              </a:prstClr>
            </a:outerShdw>
          </a:effectLst>
        </p:spPr>
      </p:pic>
      <p:pic>
        <p:nvPicPr>
          <p:cNvPr id="9" name="Image 8">
            <a:extLst>
              <a:ext uri="{FF2B5EF4-FFF2-40B4-BE49-F238E27FC236}">
                <a16:creationId xmlns:a16="http://schemas.microsoft.com/office/drawing/2014/main" id="{EDE3356A-F15E-C780-4B2B-CB2084FF58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5367" y="3610506"/>
            <a:ext cx="5167211" cy="3017913"/>
          </a:xfrm>
          <a:prstGeom prst="rect">
            <a:avLst/>
          </a:prstGeom>
          <a:effectLst>
            <a:outerShdw blurRad="50800" dist="38100" dir="8100000" algn="tr" rotWithShape="0">
              <a:prstClr val="black">
                <a:alpha val="40000"/>
              </a:prstClr>
            </a:outerShdw>
          </a:effectLst>
        </p:spPr>
      </p:pic>
      <p:sp>
        <p:nvSpPr>
          <p:cNvPr id="10" name="Rectangle : coins arrondis 9">
            <a:extLst>
              <a:ext uri="{FF2B5EF4-FFF2-40B4-BE49-F238E27FC236}">
                <a16:creationId xmlns:a16="http://schemas.microsoft.com/office/drawing/2014/main" id="{8E2819A0-F16C-22E5-30B3-357837B73F42}"/>
              </a:ext>
            </a:extLst>
          </p:cNvPr>
          <p:cNvSpPr/>
          <p:nvPr/>
        </p:nvSpPr>
        <p:spPr>
          <a:xfrm>
            <a:off x="5492940" y="1703148"/>
            <a:ext cx="2717038" cy="1491363"/>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200" dirty="0">
                <a:solidFill>
                  <a:schemeClr val="tx1"/>
                </a:solidFill>
                <a:latin typeface="Eras Medium ITC" panose="020B0602030504020804" pitchFamily="34" charset="0"/>
              </a:rPr>
              <a:t>Spécifications fonctionnelles :</a:t>
            </a:r>
          </a:p>
          <a:p>
            <a:pPr algn="ctr"/>
            <a:endParaRPr lang="fr-FR" sz="1200" dirty="0">
              <a:solidFill>
                <a:schemeClr val="tx1"/>
              </a:solidFill>
              <a:latin typeface="Eras Medium ITC" panose="020B0602030504020804" pitchFamily="34" charset="0"/>
            </a:endParaRPr>
          </a:p>
          <a:p>
            <a:pPr algn="ctr"/>
            <a:r>
              <a:rPr lang="fr-FR" sz="1000" dirty="0">
                <a:solidFill>
                  <a:srgbClr val="FFF4E8"/>
                </a:solidFill>
                <a:latin typeface="Eras Medium ITC" panose="020B0602030504020804" pitchFamily="34" charset="0"/>
              </a:rPr>
              <a:t>Ce document définit les fonctionnalités, caractéristiques et comportement attendus du Menu Maker by Qwenta.</a:t>
            </a:r>
          </a:p>
          <a:p>
            <a:pPr algn="ctr"/>
            <a:r>
              <a:rPr lang="fr-FR" sz="1000" dirty="0">
                <a:solidFill>
                  <a:srgbClr val="FFF4E8"/>
                </a:solidFill>
                <a:latin typeface="Eras Medium ITC" panose="020B0602030504020804" pitchFamily="34" charset="0"/>
              </a:rPr>
              <a:t>Il est élaboré de manière collaborative entre le Product Owner (Soufiane) et le client (John, Qwenta).</a:t>
            </a:r>
          </a:p>
        </p:txBody>
      </p:sp>
      <p:sp>
        <p:nvSpPr>
          <p:cNvPr id="11" name="Rectangle : coins arrondis 10">
            <a:extLst>
              <a:ext uri="{FF2B5EF4-FFF2-40B4-BE49-F238E27FC236}">
                <a16:creationId xmlns:a16="http://schemas.microsoft.com/office/drawing/2014/main" id="{7E5243B9-65D3-3B36-FCCC-47570ACF7FDC}"/>
              </a:ext>
            </a:extLst>
          </p:cNvPr>
          <p:cNvSpPr/>
          <p:nvPr/>
        </p:nvSpPr>
        <p:spPr>
          <a:xfrm>
            <a:off x="8653441" y="1703149"/>
            <a:ext cx="2717038" cy="1491363"/>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200" dirty="0">
                <a:solidFill>
                  <a:schemeClr val="tx1"/>
                </a:solidFill>
                <a:latin typeface="Eras Medium ITC" panose="020B0602030504020804" pitchFamily="34" charset="0"/>
              </a:rPr>
              <a:t>Spécifications techniques :</a:t>
            </a:r>
          </a:p>
          <a:p>
            <a:pPr algn="ctr"/>
            <a:endParaRPr lang="fr-FR" sz="1000" dirty="0">
              <a:solidFill>
                <a:srgbClr val="FFF4E8"/>
              </a:solidFill>
              <a:latin typeface="Eras Medium ITC" panose="020B0602030504020804" pitchFamily="34" charset="0"/>
            </a:endParaRPr>
          </a:p>
          <a:p>
            <a:pPr algn="ctr"/>
            <a:r>
              <a:rPr lang="fr-FR" sz="1000" dirty="0">
                <a:solidFill>
                  <a:srgbClr val="FFF4E8"/>
                </a:solidFill>
                <a:latin typeface="Eras Medium ITC" panose="020B0602030504020804" pitchFamily="34" charset="0"/>
              </a:rPr>
              <a:t>Ce document décrit en détail les caractéristiques techniques du projet. Il inclut les langages de programmation utilisés, les architectures système, les bases de données, les recommandations de sécurité et d’autres éléments techniques.</a:t>
            </a:r>
          </a:p>
          <a:p>
            <a:pPr algn="ctr"/>
            <a:endParaRPr lang="fr-FR" sz="1000" dirty="0">
              <a:solidFill>
                <a:srgbClr val="FFF4E8"/>
              </a:solidFill>
              <a:latin typeface="Eras Medium ITC" panose="020B0602030504020804" pitchFamily="34" charset="0"/>
            </a:endParaRPr>
          </a:p>
        </p:txBody>
      </p:sp>
      <p:cxnSp>
        <p:nvCxnSpPr>
          <p:cNvPr id="13" name="Connecteur droit avec flèche 12">
            <a:extLst>
              <a:ext uri="{FF2B5EF4-FFF2-40B4-BE49-F238E27FC236}">
                <a16:creationId xmlns:a16="http://schemas.microsoft.com/office/drawing/2014/main" id="{BD52BFFF-CDD5-BD09-91B0-4334AC203553}"/>
              </a:ext>
            </a:extLst>
          </p:cNvPr>
          <p:cNvCxnSpPr>
            <a:cxnSpLocks/>
          </p:cNvCxnSpPr>
          <p:nvPr/>
        </p:nvCxnSpPr>
        <p:spPr>
          <a:xfrm flipH="1" flipV="1">
            <a:off x="4787846" y="2448829"/>
            <a:ext cx="669774"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Connecteur droit avec flèche 13">
            <a:extLst>
              <a:ext uri="{FF2B5EF4-FFF2-40B4-BE49-F238E27FC236}">
                <a16:creationId xmlns:a16="http://schemas.microsoft.com/office/drawing/2014/main" id="{E2F71703-9DF7-E882-9F72-2EEB82FBE36F}"/>
              </a:ext>
            </a:extLst>
          </p:cNvPr>
          <p:cNvCxnSpPr>
            <a:cxnSpLocks/>
          </p:cNvCxnSpPr>
          <p:nvPr/>
        </p:nvCxnSpPr>
        <p:spPr>
          <a:xfrm>
            <a:off x="10011960" y="3236012"/>
            <a:ext cx="0" cy="33917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62335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FF4E8"/>
            </a:gs>
            <a:gs pos="100000">
              <a:srgbClr val="C5A073">
                <a:alpha val="80000"/>
              </a:srgbClr>
            </a:gs>
          </a:gsLst>
          <a:lin ang="2700000" scaled="1"/>
        </a:gra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F956850-AF9E-03FD-8A54-ED54EDB94A55}"/>
              </a:ext>
            </a:extLst>
          </p:cNvPr>
          <p:cNvSpPr>
            <a:spLocks noGrp="1"/>
          </p:cNvSpPr>
          <p:nvPr>
            <p:ph type="ctrTitle"/>
          </p:nvPr>
        </p:nvSpPr>
        <p:spPr>
          <a:xfrm>
            <a:off x="777667" y="459162"/>
            <a:ext cx="10623553" cy="928395"/>
          </a:xfrm>
        </p:spPr>
        <p:txBody>
          <a:bodyPr>
            <a:normAutofit/>
          </a:bodyPr>
          <a:lstStyle/>
          <a:p>
            <a:r>
              <a:rPr lang="fr-FR" sz="3100" dirty="0">
                <a:latin typeface="Eras Demi ITC" panose="020B0805030504020804" pitchFamily="34" charset="0"/>
              </a:rPr>
              <a:t>4.3 User stories et tableau Kanban</a:t>
            </a:r>
            <a:br>
              <a:rPr lang="fr-FR" sz="2800" dirty="0">
                <a:latin typeface="Eras Demi ITC" panose="020B0805030504020804" pitchFamily="34" charset="0"/>
              </a:rPr>
            </a:br>
            <a:endParaRPr lang="fr-FR" sz="2800" dirty="0">
              <a:latin typeface="Eras Demi ITC" panose="020B0805030504020804" pitchFamily="34" charset="0"/>
            </a:endParaRPr>
          </a:p>
        </p:txBody>
      </p:sp>
      <p:pic>
        <p:nvPicPr>
          <p:cNvPr id="2" name="Image 1">
            <a:extLst>
              <a:ext uri="{FF2B5EF4-FFF2-40B4-BE49-F238E27FC236}">
                <a16:creationId xmlns:a16="http://schemas.microsoft.com/office/drawing/2014/main" id="{F1CCFD9B-C9E7-1AA8-4E5D-78208129D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04" y="130488"/>
            <a:ext cx="1294902" cy="682925"/>
          </a:xfrm>
          <a:prstGeom prst="rect">
            <a:avLst/>
          </a:prstGeom>
          <a:effectLst>
            <a:outerShdw blurRad="50800" dist="38100" dir="8100000" algn="tr" rotWithShape="0">
              <a:prstClr val="black">
                <a:alpha val="40000"/>
              </a:prstClr>
            </a:outerShdw>
          </a:effectLst>
        </p:spPr>
      </p:pic>
      <p:sp>
        <p:nvSpPr>
          <p:cNvPr id="3" name="ZoneTexte 2">
            <a:extLst>
              <a:ext uri="{FF2B5EF4-FFF2-40B4-BE49-F238E27FC236}">
                <a16:creationId xmlns:a16="http://schemas.microsoft.com/office/drawing/2014/main" id="{F915ED9D-99C2-9956-EED6-B8EC8290B3BB}"/>
              </a:ext>
            </a:extLst>
          </p:cNvPr>
          <p:cNvSpPr txBox="1"/>
          <p:nvPr/>
        </p:nvSpPr>
        <p:spPr>
          <a:xfrm>
            <a:off x="10319049" y="0"/>
            <a:ext cx="1872951" cy="646331"/>
          </a:xfrm>
          <a:prstGeom prst="rect">
            <a:avLst/>
          </a:prstGeom>
          <a:noFill/>
        </p:spPr>
        <p:txBody>
          <a:bodyPr wrap="square">
            <a:spAutoFit/>
          </a:bodyPr>
          <a:lstStyle/>
          <a:p>
            <a:pPr algn="ct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Menu Maker by</a:t>
            </a:r>
            <a:b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b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Qwenta</a:t>
            </a:r>
            <a:endParaRPr lang="fr-FR" dirty="0"/>
          </a:p>
        </p:txBody>
      </p:sp>
      <p:pic>
        <p:nvPicPr>
          <p:cNvPr id="7" name="Image 6">
            <a:extLst>
              <a:ext uri="{FF2B5EF4-FFF2-40B4-BE49-F238E27FC236}">
                <a16:creationId xmlns:a16="http://schemas.microsoft.com/office/drawing/2014/main" id="{9CC79CA0-4FDD-3116-2B8D-DC5860515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354" y="2401756"/>
            <a:ext cx="5878849" cy="4309062"/>
          </a:xfrm>
          <a:prstGeom prst="rect">
            <a:avLst/>
          </a:prstGeom>
          <a:effectLst>
            <a:outerShdw blurRad="50800" dist="38100" dir="8100000" algn="tr" rotWithShape="0">
              <a:prstClr val="black">
                <a:alpha val="40000"/>
              </a:prstClr>
            </a:outerShdw>
          </a:effectLst>
        </p:spPr>
      </p:pic>
      <p:pic>
        <p:nvPicPr>
          <p:cNvPr id="9" name="Image 8">
            <a:extLst>
              <a:ext uri="{FF2B5EF4-FFF2-40B4-BE49-F238E27FC236}">
                <a16:creationId xmlns:a16="http://schemas.microsoft.com/office/drawing/2014/main" id="{FF0E0EE0-19A2-FA74-E6D3-0E86CBFF28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5798" y="2401755"/>
            <a:ext cx="5878848" cy="4309063"/>
          </a:xfrm>
          <a:prstGeom prst="rect">
            <a:avLst/>
          </a:prstGeom>
          <a:effectLst>
            <a:outerShdw blurRad="50800" dist="38100" dir="8100000" algn="tr" rotWithShape="0">
              <a:prstClr val="black">
                <a:alpha val="40000"/>
              </a:prstClr>
            </a:outerShdw>
          </a:effectLst>
        </p:spPr>
      </p:pic>
      <p:sp>
        <p:nvSpPr>
          <p:cNvPr id="10" name="Rectangle : coins arrondis 9">
            <a:extLst>
              <a:ext uri="{FF2B5EF4-FFF2-40B4-BE49-F238E27FC236}">
                <a16:creationId xmlns:a16="http://schemas.microsoft.com/office/drawing/2014/main" id="{C70B85EE-86CE-18E7-96A4-F29FFAB406E5}"/>
              </a:ext>
            </a:extLst>
          </p:cNvPr>
          <p:cNvSpPr/>
          <p:nvPr/>
        </p:nvSpPr>
        <p:spPr>
          <a:xfrm>
            <a:off x="790778" y="1141132"/>
            <a:ext cx="4572000" cy="932904"/>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Eras Medium ITC" panose="020B0602030504020804" pitchFamily="34" charset="0"/>
              </a:rPr>
              <a:t>User stories via Notion:</a:t>
            </a:r>
          </a:p>
          <a:p>
            <a:pPr algn="ctr"/>
            <a:r>
              <a:rPr lang="fr-FR" sz="1400" dirty="0">
                <a:solidFill>
                  <a:schemeClr val="tx1"/>
                </a:solidFill>
                <a:latin typeface="Eras Medium ITC" panose="020B0602030504020804" pitchFamily="34" charset="0"/>
              </a:rPr>
              <a:t> </a:t>
            </a:r>
            <a:r>
              <a:rPr lang="fr-FR" sz="1100" dirty="0">
                <a:solidFill>
                  <a:srgbClr val="FFF4E8"/>
                </a:solidFill>
                <a:latin typeface="Eras Medium ITC" panose="020B0602030504020804" pitchFamily="34" charset="0"/>
              </a:rPr>
              <a:t>Les user stories décrivent les fonctionnalités du produit du point de vue de l’utilisateur ce qui permet de visualiser les éléments clé du Backlog de produit.</a:t>
            </a:r>
          </a:p>
        </p:txBody>
      </p:sp>
      <p:sp>
        <p:nvSpPr>
          <p:cNvPr id="11" name="Rectangle : coins arrondis 10">
            <a:extLst>
              <a:ext uri="{FF2B5EF4-FFF2-40B4-BE49-F238E27FC236}">
                <a16:creationId xmlns:a16="http://schemas.microsoft.com/office/drawing/2014/main" id="{3566AA89-A36A-A456-3A9C-EF2568C76F02}"/>
              </a:ext>
            </a:extLst>
          </p:cNvPr>
          <p:cNvSpPr/>
          <p:nvPr/>
        </p:nvSpPr>
        <p:spPr>
          <a:xfrm>
            <a:off x="6829224" y="1148629"/>
            <a:ext cx="4571999" cy="928395"/>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Eras Medium ITC" panose="020B0602030504020804" pitchFamily="34" charset="0"/>
              </a:rPr>
              <a:t>Tableau Kanban:</a:t>
            </a:r>
          </a:p>
          <a:p>
            <a:pPr algn="ctr"/>
            <a:r>
              <a:rPr lang="fr-FR" sz="1400" dirty="0">
                <a:solidFill>
                  <a:schemeClr val="tx1"/>
                </a:solidFill>
                <a:latin typeface="Eras Medium ITC" panose="020B0602030504020804" pitchFamily="34" charset="0"/>
              </a:rPr>
              <a:t> </a:t>
            </a:r>
            <a:r>
              <a:rPr lang="fr-FR" sz="1100" dirty="0">
                <a:solidFill>
                  <a:srgbClr val="FFF4E8"/>
                </a:solidFill>
                <a:latin typeface="Eras Medium ITC" panose="020B0602030504020804" pitchFamily="34" charset="0"/>
              </a:rPr>
              <a:t>Tableau Kanban et découpage des user stories en taches plus petites et gérables, cela permet de prioriser les taches et de suivre leur progression tout au long du projet.</a:t>
            </a:r>
          </a:p>
        </p:txBody>
      </p:sp>
      <p:cxnSp>
        <p:nvCxnSpPr>
          <p:cNvPr id="13" name="Connecteur droit avec flèche 12">
            <a:extLst>
              <a:ext uri="{FF2B5EF4-FFF2-40B4-BE49-F238E27FC236}">
                <a16:creationId xmlns:a16="http://schemas.microsoft.com/office/drawing/2014/main" id="{8839A01C-62E7-49AE-6F23-8586A47983B8}"/>
              </a:ext>
            </a:extLst>
          </p:cNvPr>
          <p:cNvCxnSpPr/>
          <p:nvPr/>
        </p:nvCxnSpPr>
        <p:spPr>
          <a:xfrm>
            <a:off x="3076778" y="2154530"/>
            <a:ext cx="0" cy="19622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Connecteur droit avec flèche 13">
            <a:extLst>
              <a:ext uri="{FF2B5EF4-FFF2-40B4-BE49-F238E27FC236}">
                <a16:creationId xmlns:a16="http://schemas.microsoft.com/office/drawing/2014/main" id="{ADCE478D-689F-3F60-E639-1DE21AC1DA9B}"/>
              </a:ext>
            </a:extLst>
          </p:cNvPr>
          <p:cNvCxnSpPr/>
          <p:nvPr/>
        </p:nvCxnSpPr>
        <p:spPr>
          <a:xfrm>
            <a:off x="9115222" y="2154530"/>
            <a:ext cx="0" cy="19622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373944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FF4E8"/>
            </a:gs>
            <a:gs pos="100000">
              <a:srgbClr val="C5A073">
                <a:alpha val="80000"/>
              </a:srgbClr>
            </a:gs>
          </a:gsLst>
          <a:lin ang="2700000" scaled="1"/>
        </a:gradFill>
        <a:effectLst/>
      </p:bgPr>
    </p:bg>
    <p:spTree>
      <p:nvGrpSpPr>
        <p:cNvPr id="1" name=""/>
        <p:cNvGrpSpPr/>
        <p:nvPr/>
      </p:nvGrpSpPr>
      <p:grpSpPr>
        <a:xfrm>
          <a:off x="0" y="0"/>
          <a:ext cx="0" cy="0"/>
          <a:chOff x="0" y="0"/>
          <a:chExt cx="0" cy="0"/>
        </a:xfrm>
      </p:grpSpPr>
      <p:sp>
        <p:nvSpPr>
          <p:cNvPr id="5" name="Sous-titre 4">
            <a:extLst>
              <a:ext uri="{FF2B5EF4-FFF2-40B4-BE49-F238E27FC236}">
                <a16:creationId xmlns:a16="http://schemas.microsoft.com/office/drawing/2014/main" id="{1E117DFD-9972-DA88-B00F-03BB820618DC}"/>
              </a:ext>
            </a:extLst>
          </p:cNvPr>
          <p:cNvSpPr>
            <a:spLocks noGrp="1"/>
          </p:cNvSpPr>
          <p:nvPr>
            <p:ph type="subTitle" idx="1"/>
          </p:nvPr>
        </p:nvSpPr>
        <p:spPr>
          <a:xfrm>
            <a:off x="3677223" y="1566180"/>
            <a:ext cx="6016202" cy="5291820"/>
          </a:xfrm>
        </p:spPr>
        <p:txBody>
          <a:bodyPr>
            <a:normAutofit lnSpcReduction="10000"/>
          </a:bodyPr>
          <a:lstStyle/>
          <a:p>
            <a:pPr algn="l">
              <a:lnSpc>
                <a:spcPct val="70000"/>
              </a:lnSpc>
            </a:pPr>
            <a:r>
              <a:rPr lang="fr-FR" sz="1400" dirty="0">
                <a:latin typeface="Eras Demi ITC" panose="020B0805030504020804" pitchFamily="34" charset="0"/>
              </a:rPr>
              <a:t>1.     Présentation des interlocuteurs du projet.</a:t>
            </a:r>
          </a:p>
          <a:p>
            <a:pPr algn="l">
              <a:lnSpc>
                <a:spcPct val="70000"/>
              </a:lnSpc>
            </a:pPr>
            <a:r>
              <a:rPr lang="fr-FR" sz="1400" dirty="0">
                <a:latin typeface="Eras Demi ITC" panose="020B0805030504020804" pitchFamily="34" charset="0"/>
              </a:rPr>
              <a:t>2.     Présentation de la page d’accueil du site.</a:t>
            </a:r>
          </a:p>
          <a:p>
            <a:pPr algn="l">
              <a:lnSpc>
                <a:spcPct val="70000"/>
              </a:lnSpc>
            </a:pPr>
            <a:r>
              <a:rPr lang="fr-FR" sz="1400" dirty="0">
                <a:latin typeface="Eras Demi ITC" panose="020B0805030504020804" pitchFamily="34" charset="0"/>
              </a:rPr>
              <a:t>             2.1    DashBoard.</a:t>
            </a:r>
          </a:p>
          <a:p>
            <a:pPr algn="l">
              <a:lnSpc>
                <a:spcPct val="70000"/>
              </a:lnSpc>
            </a:pPr>
            <a:r>
              <a:rPr lang="fr-FR" sz="1400" dirty="0">
                <a:latin typeface="Eras Demi ITC" panose="020B0805030504020804" pitchFamily="34" charset="0"/>
              </a:rPr>
              <a:t>             2.2    Arborescence du site.</a:t>
            </a:r>
          </a:p>
          <a:p>
            <a:pPr algn="l">
              <a:lnSpc>
                <a:spcPct val="70000"/>
              </a:lnSpc>
            </a:pPr>
            <a:r>
              <a:rPr lang="fr-FR" sz="1400" dirty="0">
                <a:latin typeface="Eras Demi ITC" panose="020B0805030504020804" pitchFamily="34" charset="0"/>
              </a:rPr>
              <a:t>3.     Solution technique, résumé des technologies.</a:t>
            </a:r>
          </a:p>
          <a:p>
            <a:pPr algn="l">
              <a:lnSpc>
                <a:spcPct val="70000"/>
              </a:lnSpc>
            </a:pPr>
            <a:r>
              <a:rPr lang="fr-FR" sz="1400" dirty="0">
                <a:latin typeface="Eras Demi ITC" panose="020B0805030504020804" pitchFamily="34" charset="0"/>
              </a:rPr>
              <a:t>             3.1    Description des fonctionnalités, connexion.</a:t>
            </a:r>
          </a:p>
          <a:p>
            <a:pPr algn="l">
              <a:lnSpc>
                <a:spcPct val="70000"/>
              </a:lnSpc>
            </a:pPr>
            <a:r>
              <a:rPr lang="fr-FR" sz="1400" dirty="0">
                <a:latin typeface="Eras Demi ITC" panose="020B0805030504020804" pitchFamily="34" charset="0"/>
              </a:rPr>
              <a:t>             3.2    Ajouter une catégorie de plats.</a:t>
            </a:r>
          </a:p>
          <a:p>
            <a:pPr algn="l">
              <a:lnSpc>
                <a:spcPct val="70000"/>
              </a:lnSpc>
            </a:pPr>
            <a:r>
              <a:rPr lang="fr-FR" sz="1400" dirty="0">
                <a:latin typeface="Eras Demi ITC" panose="020B0805030504020804" pitchFamily="34" charset="0"/>
              </a:rPr>
              <a:t>             3.3    Ajouter un plat.</a:t>
            </a:r>
          </a:p>
          <a:p>
            <a:pPr algn="l">
              <a:lnSpc>
                <a:spcPct val="70000"/>
              </a:lnSpc>
            </a:pPr>
            <a:r>
              <a:rPr lang="fr-FR" sz="1400" dirty="0">
                <a:latin typeface="Eras Demi ITC" panose="020B0805030504020804" pitchFamily="34" charset="0"/>
              </a:rPr>
              <a:t>             3.4    Personnalisation du menu.</a:t>
            </a:r>
          </a:p>
          <a:p>
            <a:pPr algn="l">
              <a:lnSpc>
                <a:spcPct val="70000"/>
              </a:lnSpc>
            </a:pPr>
            <a:r>
              <a:rPr lang="fr-FR" sz="1400" dirty="0">
                <a:latin typeface="Eras Demi ITC" panose="020B0805030504020804" pitchFamily="34" charset="0"/>
              </a:rPr>
              <a:t>             3.5    Exportation et diffusion du menu.</a:t>
            </a:r>
          </a:p>
          <a:p>
            <a:pPr algn="l">
              <a:lnSpc>
                <a:spcPct val="70000"/>
              </a:lnSpc>
            </a:pPr>
            <a:r>
              <a:rPr lang="fr-FR" sz="1400" dirty="0">
                <a:latin typeface="Eras Demi ITC" panose="020B0805030504020804" pitchFamily="34" charset="0"/>
              </a:rPr>
              <a:t>             3.6    Ajout, modification ou suppression d’un menu.</a:t>
            </a:r>
          </a:p>
          <a:p>
            <a:pPr algn="l">
              <a:lnSpc>
                <a:spcPct val="70000"/>
              </a:lnSpc>
            </a:pPr>
            <a:r>
              <a:rPr lang="fr-FR" sz="1400" dirty="0">
                <a:latin typeface="Eras Demi ITC" panose="020B0805030504020804" pitchFamily="34" charset="0"/>
              </a:rPr>
              <a:t>             3.7    Hébergement, accessibilité, sécurité et maintenance.</a:t>
            </a:r>
          </a:p>
          <a:p>
            <a:pPr algn="l">
              <a:lnSpc>
                <a:spcPct val="70000"/>
              </a:lnSpc>
            </a:pPr>
            <a:r>
              <a:rPr lang="fr-FR" sz="1400" dirty="0">
                <a:latin typeface="Eras Demi ITC" panose="020B0805030504020804" pitchFamily="34" charset="0"/>
              </a:rPr>
              <a:t>             3.8    Maintenance et mises à jour.</a:t>
            </a:r>
          </a:p>
          <a:p>
            <a:pPr marL="342900" indent="-342900" algn="l">
              <a:lnSpc>
                <a:spcPct val="70000"/>
              </a:lnSpc>
              <a:buAutoNum type="arabicPeriod" startAt="4"/>
            </a:pPr>
            <a:r>
              <a:rPr lang="fr-FR" sz="1400" dirty="0">
                <a:latin typeface="Eras Demi ITC" panose="020B0805030504020804" pitchFamily="34" charset="0"/>
              </a:rPr>
              <a:t>Méthodologie agile.</a:t>
            </a:r>
          </a:p>
          <a:p>
            <a:pPr algn="l">
              <a:lnSpc>
                <a:spcPct val="70000"/>
              </a:lnSpc>
            </a:pPr>
            <a:r>
              <a:rPr lang="fr-FR" sz="1400" dirty="0">
                <a:latin typeface="Eras Demi ITC" panose="020B0805030504020804" pitchFamily="34" charset="0"/>
              </a:rPr>
              <a:t>             4.1 Outil de veille.</a:t>
            </a:r>
          </a:p>
          <a:p>
            <a:pPr algn="l">
              <a:lnSpc>
                <a:spcPct val="70000"/>
              </a:lnSpc>
            </a:pPr>
            <a:r>
              <a:rPr lang="fr-FR" sz="1400" dirty="0">
                <a:latin typeface="Eras Demi ITC" panose="020B0805030504020804" pitchFamily="34" charset="0"/>
              </a:rPr>
              <a:t>             4.2 Spécifications fonctionnelles et techniques.</a:t>
            </a:r>
          </a:p>
          <a:p>
            <a:pPr algn="l">
              <a:lnSpc>
                <a:spcPct val="70000"/>
              </a:lnSpc>
            </a:pPr>
            <a:r>
              <a:rPr lang="fr-FR" sz="1400" dirty="0">
                <a:latin typeface="Eras Demi ITC" panose="020B0805030504020804" pitchFamily="34" charset="0"/>
              </a:rPr>
              <a:t>             4.3 User stories et tableau Kanban.</a:t>
            </a:r>
          </a:p>
          <a:p>
            <a:pPr algn="l">
              <a:lnSpc>
                <a:spcPct val="70000"/>
              </a:lnSpc>
            </a:pPr>
            <a:r>
              <a:rPr lang="fr-FR" sz="1400" dirty="0">
                <a:latin typeface="Eras Demi ITC" panose="020B0805030504020804" pitchFamily="34" charset="0"/>
              </a:rPr>
              <a:t>5.     Récapitulatif et plan de communication.</a:t>
            </a:r>
          </a:p>
          <a:p>
            <a:pPr algn="l">
              <a:lnSpc>
                <a:spcPct val="70000"/>
              </a:lnSpc>
            </a:pPr>
            <a:endParaRPr lang="fr-FR" sz="1400" dirty="0">
              <a:latin typeface="Eras Demi ITC" panose="020B0805030504020804" pitchFamily="34" charset="0"/>
            </a:endParaRPr>
          </a:p>
          <a:p>
            <a:pPr algn="l">
              <a:lnSpc>
                <a:spcPct val="70000"/>
              </a:lnSpc>
            </a:pPr>
            <a:r>
              <a:rPr lang="fr-FR" sz="1400" dirty="0">
                <a:latin typeface="Eras Demi ITC" panose="020B0805030504020804" pitchFamily="34" charset="0"/>
              </a:rPr>
              <a:t> </a:t>
            </a:r>
          </a:p>
          <a:p>
            <a:pPr algn="l"/>
            <a:endParaRPr lang="fr-FR" sz="1400" dirty="0">
              <a:latin typeface="Eras Demi ITC" panose="020B0805030504020804" pitchFamily="34" charset="0"/>
            </a:endParaRPr>
          </a:p>
          <a:p>
            <a:pPr algn="l"/>
            <a:endParaRPr lang="fr-FR" sz="1400" dirty="0">
              <a:latin typeface="Eras Demi ITC" panose="020B0805030504020804" pitchFamily="34" charset="0"/>
            </a:endParaRPr>
          </a:p>
          <a:p>
            <a:pPr algn="l"/>
            <a:endParaRPr lang="fr-FR" sz="1400" dirty="0">
              <a:latin typeface="Eras Demi ITC" panose="020B0805030504020804" pitchFamily="34" charset="0"/>
            </a:endParaRPr>
          </a:p>
          <a:p>
            <a:pPr algn="l"/>
            <a:endParaRPr lang="fr-FR" sz="1400" dirty="0">
              <a:latin typeface="Eras Demi ITC" panose="020B0805030504020804" pitchFamily="34" charset="0"/>
            </a:endParaRPr>
          </a:p>
          <a:p>
            <a:pPr algn="l"/>
            <a:endParaRPr lang="fr-FR" sz="1400" dirty="0">
              <a:latin typeface="Eras Demi ITC" panose="020B0805030504020804" pitchFamily="34" charset="0"/>
            </a:endParaRPr>
          </a:p>
          <a:p>
            <a:pPr marL="342900" indent="-342900" algn="l">
              <a:buFont typeface="+mj-lt"/>
              <a:buAutoNum type="arabicParenR"/>
            </a:pPr>
            <a:endParaRPr lang="fr-FR" sz="1400" dirty="0">
              <a:latin typeface="Eras Demi ITC" panose="020B0805030504020804" pitchFamily="34" charset="0"/>
            </a:endParaRPr>
          </a:p>
        </p:txBody>
      </p:sp>
      <p:sp>
        <p:nvSpPr>
          <p:cNvPr id="7" name="ZoneTexte 6">
            <a:extLst>
              <a:ext uri="{FF2B5EF4-FFF2-40B4-BE49-F238E27FC236}">
                <a16:creationId xmlns:a16="http://schemas.microsoft.com/office/drawing/2014/main" id="{3191FA93-E17B-46C3-31FE-2E5908828DC7}"/>
              </a:ext>
            </a:extLst>
          </p:cNvPr>
          <p:cNvSpPr txBox="1"/>
          <p:nvPr/>
        </p:nvSpPr>
        <p:spPr>
          <a:xfrm>
            <a:off x="10319049" y="0"/>
            <a:ext cx="1872951" cy="646331"/>
          </a:xfrm>
          <a:prstGeom prst="rect">
            <a:avLst/>
          </a:prstGeom>
          <a:noFill/>
        </p:spPr>
        <p:txBody>
          <a:bodyPr wrap="square">
            <a:spAutoFit/>
          </a:bodyPr>
          <a:lstStyle/>
          <a:p>
            <a:pPr algn="ct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Menu Maker by</a:t>
            </a:r>
            <a:b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b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Qwenta</a:t>
            </a:r>
            <a:endParaRPr lang="fr-FR" dirty="0"/>
          </a:p>
        </p:txBody>
      </p:sp>
      <p:pic>
        <p:nvPicPr>
          <p:cNvPr id="8" name="Image 7">
            <a:extLst>
              <a:ext uri="{FF2B5EF4-FFF2-40B4-BE49-F238E27FC236}">
                <a16:creationId xmlns:a16="http://schemas.microsoft.com/office/drawing/2014/main" id="{C74A80DB-7D8A-AF0A-DC11-BEF3A86799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04" y="130488"/>
            <a:ext cx="1294902" cy="682925"/>
          </a:xfrm>
          <a:prstGeom prst="rect">
            <a:avLst/>
          </a:prstGeom>
          <a:effectLst>
            <a:outerShdw blurRad="50800" dist="38100" dir="8100000" algn="tr" rotWithShape="0">
              <a:prstClr val="black">
                <a:alpha val="40000"/>
              </a:prstClr>
            </a:outerShdw>
          </a:effectLst>
        </p:spPr>
      </p:pic>
      <p:sp>
        <p:nvSpPr>
          <p:cNvPr id="9" name="Sous-titre 2">
            <a:extLst>
              <a:ext uri="{FF2B5EF4-FFF2-40B4-BE49-F238E27FC236}">
                <a16:creationId xmlns:a16="http://schemas.microsoft.com/office/drawing/2014/main" id="{77683BE1-816B-5928-33EF-3B4CAF026B00}"/>
              </a:ext>
            </a:extLst>
          </p:cNvPr>
          <p:cNvSpPr txBox="1">
            <a:spLocks/>
          </p:cNvSpPr>
          <p:nvPr/>
        </p:nvSpPr>
        <p:spPr>
          <a:xfrm>
            <a:off x="2415207" y="666460"/>
            <a:ext cx="7361585" cy="6829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800" b="1" dirty="0">
                <a:effectLst>
                  <a:outerShdw blurRad="50800" dist="38100" dir="2700000" algn="tl" rotWithShape="0">
                    <a:prstClr val="black">
                      <a:alpha val="40000"/>
                    </a:prstClr>
                  </a:outerShdw>
                </a:effectLst>
                <a:latin typeface="Eras Demi ITC" panose="020B0805030504020804" pitchFamily="34" charset="0"/>
              </a:rPr>
              <a:t>Sommaire</a:t>
            </a:r>
          </a:p>
        </p:txBody>
      </p:sp>
    </p:spTree>
    <p:extLst>
      <p:ext uri="{BB962C8B-B14F-4D97-AF65-F5344CB8AC3E}">
        <p14:creationId xmlns:p14="http://schemas.microsoft.com/office/powerpoint/2010/main" val="1648947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FF4E8"/>
            </a:gs>
            <a:gs pos="100000">
              <a:srgbClr val="C5A073">
                <a:alpha val="80000"/>
              </a:srgbClr>
            </a:gs>
          </a:gsLst>
          <a:lin ang="2700000" scaled="1"/>
        </a:gra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F956850-AF9E-03FD-8A54-ED54EDB94A55}"/>
              </a:ext>
            </a:extLst>
          </p:cNvPr>
          <p:cNvSpPr>
            <a:spLocks noGrp="1"/>
          </p:cNvSpPr>
          <p:nvPr>
            <p:ph type="ctrTitle"/>
          </p:nvPr>
        </p:nvSpPr>
        <p:spPr>
          <a:xfrm>
            <a:off x="0" y="851576"/>
            <a:ext cx="12192000" cy="529836"/>
          </a:xfrm>
        </p:spPr>
        <p:txBody>
          <a:bodyPr anchor="t">
            <a:normAutofit/>
          </a:bodyPr>
          <a:lstStyle/>
          <a:p>
            <a:r>
              <a:rPr lang="fr-FR" sz="2800" dirty="0">
                <a:latin typeface="Eras Demi ITC" panose="020B0805030504020804" pitchFamily="34" charset="0"/>
              </a:rPr>
              <a:t>5. Récapitulatif et plan de communication</a:t>
            </a:r>
          </a:p>
        </p:txBody>
      </p:sp>
      <p:pic>
        <p:nvPicPr>
          <p:cNvPr id="2" name="Image 1">
            <a:extLst>
              <a:ext uri="{FF2B5EF4-FFF2-40B4-BE49-F238E27FC236}">
                <a16:creationId xmlns:a16="http://schemas.microsoft.com/office/drawing/2014/main" id="{F1CCFD9B-C9E7-1AA8-4E5D-78208129D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04" y="130488"/>
            <a:ext cx="1294902" cy="682925"/>
          </a:xfrm>
          <a:prstGeom prst="rect">
            <a:avLst/>
          </a:prstGeom>
          <a:effectLst>
            <a:outerShdw blurRad="50800" dist="38100" dir="8100000" algn="tr" rotWithShape="0">
              <a:prstClr val="black">
                <a:alpha val="40000"/>
              </a:prstClr>
            </a:outerShdw>
          </a:effectLst>
        </p:spPr>
      </p:pic>
      <p:sp>
        <p:nvSpPr>
          <p:cNvPr id="3" name="ZoneTexte 2">
            <a:extLst>
              <a:ext uri="{FF2B5EF4-FFF2-40B4-BE49-F238E27FC236}">
                <a16:creationId xmlns:a16="http://schemas.microsoft.com/office/drawing/2014/main" id="{F915ED9D-99C2-9956-EED6-B8EC8290B3BB}"/>
              </a:ext>
            </a:extLst>
          </p:cNvPr>
          <p:cNvSpPr txBox="1"/>
          <p:nvPr/>
        </p:nvSpPr>
        <p:spPr>
          <a:xfrm>
            <a:off x="10319049" y="0"/>
            <a:ext cx="1872951" cy="646331"/>
          </a:xfrm>
          <a:prstGeom prst="rect">
            <a:avLst/>
          </a:prstGeom>
          <a:noFill/>
        </p:spPr>
        <p:txBody>
          <a:bodyPr wrap="square">
            <a:spAutoFit/>
          </a:bodyPr>
          <a:lstStyle/>
          <a:p>
            <a:pPr algn="ct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Menu Maker by</a:t>
            </a:r>
            <a:b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b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Qwenta</a:t>
            </a:r>
            <a:endParaRPr lang="fr-FR" dirty="0"/>
          </a:p>
        </p:txBody>
      </p:sp>
      <p:sp>
        <p:nvSpPr>
          <p:cNvPr id="6" name="Rectangle : coins arrondis 5">
            <a:extLst>
              <a:ext uri="{FF2B5EF4-FFF2-40B4-BE49-F238E27FC236}">
                <a16:creationId xmlns:a16="http://schemas.microsoft.com/office/drawing/2014/main" id="{14175258-7810-DA7E-8B7C-12BB314A2002}"/>
              </a:ext>
            </a:extLst>
          </p:cNvPr>
          <p:cNvSpPr/>
          <p:nvPr/>
        </p:nvSpPr>
        <p:spPr>
          <a:xfrm>
            <a:off x="620064" y="1586657"/>
            <a:ext cx="3292625" cy="1899440"/>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600" b="1" dirty="0">
                <a:solidFill>
                  <a:schemeClr val="tx1"/>
                </a:solidFill>
                <a:latin typeface="Eras Medium ITC" panose="020B0602030504020804" pitchFamily="34" charset="0"/>
              </a:rPr>
              <a:t>Equipe Webgencia </a:t>
            </a:r>
          </a:p>
          <a:p>
            <a:pPr algn="ctr"/>
            <a:endParaRPr lang="fr-FR" sz="1100" dirty="0">
              <a:solidFill>
                <a:srgbClr val="FFF4E8"/>
              </a:solidFill>
              <a:latin typeface="Eras Medium ITC" panose="020B0602030504020804" pitchFamily="34" charset="0"/>
            </a:endParaRPr>
          </a:p>
          <a:p>
            <a:pPr marL="628650" lvl="1" indent="-171450">
              <a:buFont typeface="Wingdings" panose="05000000000000000000" pitchFamily="2" charset="2"/>
              <a:buChar char="Ø"/>
            </a:pPr>
            <a:r>
              <a:rPr lang="fr-FR" sz="1400" dirty="0">
                <a:solidFill>
                  <a:srgbClr val="FFF4E8"/>
                </a:solidFill>
                <a:latin typeface="Eras Medium ITC" panose="020B0602030504020804" pitchFamily="34" charset="0"/>
              </a:rPr>
              <a:t>Product Owner : Soufiane</a:t>
            </a:r>
          </a:p>
          <a:p>
            <a:pPr marL="628650" lvl="1" indent="-171450">
              <a:buFont typeface="Wingdings" panose="05000000000000000000" pitchFamily="2" charset="2"/>
              <a:buChar char="Ø"/>
            </a:pPr>
            <a:r>
              <a:rPr lang="fr-FR" sz="1400" dirty="0">
                <a:solidFill>
                  <a:srgbClr val="FFF4E8"/>
                </a:solidFill>
                <a:latin typeface="Eras Medium ITC" panose="020B0602030504020804" pitchFamily="34" charset="0"/>
              </a:rPr>
              <a:t>Gestion de projet : David</a:t>
            </a:r>
          </a:p>
          <a:p>
            <a:pPr marL="628650" lvl="1" indent="-171450">
              <a:buFont typeface="Wingdings" panose="05000000000000000000" pitchFamily="2" charset="2"/>
              <a:buChar char="Ø"/>
            </a:pPr>
            <a:r>
              <a:rPr lang="fr-FR" sz="1400" dirty="0">
                <a:solidFill>
                  <a:srgbClr val="FFF4E8"/>
                </a:solidFill>
                <a:latin typeface="Eras Medium ITC" panose="020B0602030504020804" pitchFamily="34" charset="0"/>
              </a:rPr>
              <a:t>Un développeur Front-End</a:t>
            </a:r>
          </a:p>
          <a:p>
            <a:pPr marL="628650" lvl="1" indent="-171450">
              <a:buFont typeface="Wingdings" panose="05000000000000000000" pitchFamily="2" charset="2"/>
              <a:buChar char="Ø"/>
            </a:pPr>
            <a:r>
              <a:rPr lang="fr-FR" sz="1400" dirty="0">
                <a:solidFill>
                  <a:srgbClr val="FFF4E8"/>
                </a:solidFill>
                <a:latin typeface="Eras Medium ITC" panose="020B0602030504020804" pitchFamily="34" charset="0"/>
              </a:rPr>
              <a:t>Un développeur Back-End</a:t>
            </a:r>
          </a:p>
          <a:p>
            <a:pPr marL="628650" lvl="1" indent="-171450">
              <a:buFont typeface="Wingdings" panose="05000000000000000000" pitchFamily="2" charset="2"/>
              <a:buChar char="Ø"/>
            </a:pPr>
            <a:r>
              <a:rPr lang="fr-FR" sz="1400" dirty="0">
                <a:solidFill>
                  <a:srgbClr val="FFF4E8"/>
                </a:solidFill>
                <a:latin typeface="Eras Medium ITC" panose="020B0602030504020804" pitchFamily="34" charset="0"/>
              </a:rPr>
              <a:t>Un UI Designer</a:t>
            </a:r>
          </a:p>
          <a:p>
            <a:pPr algn="ctr"/>
            <a:endParaRPr lang="fr-FR" sz="1100" dirty="0">
              <a:solidFill>
                <a:srgbClr val="FFF4E8"/>
              </a:solidFill>
              <a:latin typeface="Eras Medium ITC" panose="020B0602030504020804" pitchFamily="34" charset="0"/>
            </a:endParaRPr>
          </a:p>
        </p:txBody>
      </p:sp>
      <p:sp>
        <p:nvSpPr>
          <p:cNvPr id="7" name="Rectangle : coins arrondis 6">
            <a:extLst>
              <a:ext uri="{FF2B5EF4-FFF2-40B4-BE49-F238E27FC236}">
                <a16:creationId xmlns:a16="http://schemas.microsoft.com/office/drawing/2014/main" id="{9C60029F-A1C1-499C-489F-967D8D9EF863}"/>
              </a:ext>
            </a:extLst>
          </p:cNvPr>
          <p:cNvSpPr/>
          <p:nvPr/>
        </p:nvSpPr>
        <p:spPr>
          <a:xfrm>
            <a:off x="270787" y="3764079"/>
            <a:ext cx="3991180" cy="2872189"/>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600" b="1" dirty="0">
                <a:solidFill>
                  <a:schemeClr val="tx1"/>
                </a:solidFill>
                <a:latin typeface="Eras Medium ITC" panose="020B0602030504020804" pitchFamily="34" charset="0"/>
              </a:rPr>
              <a:t>Temporalité Menu Maker by Qwenta </a:t>
            </a:r>
          </a:p>
          <a:p>
            <a:pPr algn="ctr"/>
            <a:endParaRPr lang="fr-FR" sz="1400" dirty="0">
              <a:solidFill>
                <a:schemeClr val="tx1"/>
              </a:solidFill>
              <a:latin typeface="Eras Medium ITC" panose="020B0602030504020804" pitchFamily="34" charset="0"/>
            </a:endParaRPr>
          </a:p>
          <a:p>
            <a:pPr algn="ctr"/>
            <a:r>
              <a:rPr lang="fr-FR" sz="1100" dirty="0">
                <a:solidFill>
                  <a:schemeClr val="tx1"/>
                </a:solidFill>
                <a:latin typeface="Eras Medium ITC" panose="020B0602030504020804" pitchFamily="34" charset="0"/>
              </a:rPr>
              <a:t>L’estimation du temps nécessaire pour le projet est de </a:t>
            </a:r>
            <a:r>
              <a:rPr lang="fr-FR" sz="1100" b="1" dirty="0">
                <a:solidFill>
                  <a:schemeClr val="tx1"/>
                </a:solidFill>
                <a:latin typeface="Eras Medium ITC" panose="020B0602030504020804" pitchFamily="34" charset="0"/>
              </a:rPr>
              <a:t>237 heures</a:t>
            </a:r>
            <a:r>
              <a:rPr lang="fr-FR" sz="1100" dirty="0">
                <a:solidFill>
                  <a:schemeClr val="tx1"/>
                </a:solidFill>
                <a:latin typeface="Eras Medium ITC" panose="020B0602030504020804" pitchFamily="34" charset="0"/>
              </a:rPr>
              <a:t>.</a:t>
            </a:r>
          </a:p>
          <a:p>
            <a:pPr algn="ctr"/>
            <a:r>
              <a:rPr lang="fr-FR" sz="1100" dirty="0">
                <a:solidFill>
                  <a:schemeClr val="tx1"/>
                </a:solidFill>
                <a:latin typeface="Eras Medium ITC" panose="020B0602030504020804" pitchFamily="34" charset="0"/>
              </a:rPr>
              <a:t>Le projet Manu Maker by Qwenta sera divisé en:</a:t>
            </a:r>
          </a:p>
          <a:p>
            <a:pPr algn="ctr"/>
            <a:r>
              <a:rPr lang="fr-FR" sz="1100" dirty="0">
                <a:solidFill>
                  <a:schemeClr val="tx1"/>
                </a:solidFill>
                <a:latin typeface="Eras Medium ITC" panose="020B0602030504020804" pitchFamily="34" charset="0"/>
              </a:rPr>
              <a:t> </a:t>
            </a:r>
            <a:r>
              <a:rPr lang="fr-FR" sz="1100" b="1" dirty="0">
                <a:solidFill>
                  <a:schemeClr val="tx1"/>
                </a:solidFill>
                <a:latin typeface="Eras Medium ITC" panose="020B0602030504020804" pitchFamily="34" charset="0"/>
              </a:rPr>
              <a:t>3 sprint de 2 semaine + 1 sprint la dernière semaine.</a:t>
            </a:r>
          </a:p>
          <a:p>
            <a:pPr algn="ctr"/>
            <a:endParaRPr lang="fr-FR" sz="1100" dirty="0">
              <a:solidFill>
                <a:srgbClr val="FFF4E8"/>
              </a:solidFill>
              <a:latin typeface="Eras Medium ITC" panose="020B0602030504020804" pitchFamily="34" charset="0"/>
            </a:endParaRPr>
          </a:p>
          <a:p>
            <a:pPr marL="628650" lvl="1" indent="-171450">
              <a:buFont typeface="Wingdings" panose="05000000000000000000" pitchFamily="2" charset="2"/>
              <a:buChar char="Ø"/>
            </a:pPr>
            <a:r>
              <a:rPr lang="fr-FR" sz="1100" dirty="0">
                <a:solidFill>
                  <a:srgbClr val="FFF4E8"/>
                </a:solidFill>
                <a:latin typeface="Eras Medium ITC" panose="020B0602030504020804" pitchFamily="34" charset="0"/>
              </a:rPr>
              <a:t>Sprint 1: développement d’une partie de la P1et vérification du code</a:t>
            </a:r>
          </a:p>
          <a:p>
            <a:pPr marL="628650" lvl="1" indent="-171450">
              <a:buFont typeface="Wingdings" panose="05000000000000000000" pitchFamily="2" charset="2"/>
              <a:buChar char="Ø"/>
            </a:pPr>
            <a:r>
              <a:rPr lang="fr-FR" sz="1100" dirty="0">
                <a:solidFill>
                  <a:srgbClr val="FFF4E8"/>
                </a:solidFill>
                <a:latin typeface="Eras Medium ITC" panose="020B0602030504020804" pitchFamily="34" charset="0"/>
              </a:rPr>
              <a:t>Sprint 2: développement de l’autre partie de la P1, début de la P2 et vérification du code</a:t>
            </a:r>
          </a:p>
          <a:p>
            <a:pPr marL="628650" lvl="1" indent="-171450">
              <a:buFont typeface="Wingdings" panose="05000000000000000000" pitchFamily="2" charset="2"/>
              <a:buChar char="Ø"/>
            </a:pPr>
            <a:r>
              <a:rPr lang="fr-FR" sz="1100" dirty="0">
                <a:solidFill>
                  <a:srgbClr val="FFF4E8"/>
                </a:solidFill>
                <a:latin typeface="Eras Medium ITC" panose="020B0602030504020804" pitchFamily="34" charset="0"/>
              </a:rPr>
              <a:t>Sprint 3: Développement du reste de la P2, P3, vérification du code et tests.</a:t>
            </a:r>
          </a:p>
          <a:p>
            <a:pPr marL="628650" lvl="1" indent="-171450">
              <a:buFont typeface="Wingdings" panose="05000000000000000000" pitchFamily="2" charset="2"/>
              <a:buChar char="Ø"/>
            </a:pPr>
            <a:r>
              <a:rPr lang="fr-FR" sz="1100" dirty="0">
                <a:solidFill>
                  <a:srgbClr val="FFF4E8"/>
                </a:solidFill>
                <a:latin typeface="Eras Medium ITC" panose="020B0602030504020804" pitchFamily="34" charset="0"/>
              </a:rPr>
              <a:t>Sprint 4: Derniers tests et mise en production.</a:t>
            </a:r>
            <a:endParaRPr lang="fr-FR" sz="1050" dirty="0">
              <a:solidFill>
                <a:schemeClr val="tx1"/>
              </a:solidFill>
              <a:latin typeface="Eras Medium ITC" panose="020B0602030504020804" pitchFamily="34" charset="0"/>
            </a:endParaRPr>
          </a:p>
          <a:p>
            <a:pPr marL="171450" indent="-171450" algn="ctr">
              <a:buFont typeface="Wingdings" panose="05000000000000000000" pitchFamily="2" charset="2"/>
              <a:buChar char="Ø"/>
            </a:pPr>
            <a:endParaRPr lang="fr-FR" sz="1050" dirty="0">
              <a:solidFill>
                <a:srgbClr val="FFF4E8"/>
              </a:solidFill>
              <a:latin typeface="Eras Medium ITC" panose="020B0602030504020804" pitchFamily="34" charset="0"/>
            </a:endParaRPr>
          </a:p>
        </p:txBody>
      </p:sp>
      <p:sp>
        <p:nvSpPr>
          <p:cNvPr id="8" name="Rectangle : coins arrondis 7">
            <a:extLst>
              <a:ext uri="{FF2B5EF4-FFF2-40B4-BE49-F238E27FC236}">
                <a16:creationId xmlns:a16="http://schemas.microsoft.com/office/drawing/2014/main" id="{2D10662E-168C-3B58-B0EE-F493BA08A997}"/>
              </a:ext>
            </a:extLst>
          </p:cNvPr>
          <p:cNvSpPr/>
          <p:nvPr/>
        </p:nvSpPr>
        <p:spPr>
          <a:xfrm>
            <a:off x="4743370" y="1601372"/>
            <a:ext cx="3991180" cy="2829675"/>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600" b="1" dirty="0">
                <a:solidFill>
                  <a:schemeClr val="tx1"/>
                </a:solidFill>
                <a:latin typeface="Eras Medium ITC" panose="020B0602030504020804" pitchFamily="34" charset="0"/>
              </a:rPr>
              <a:t>Plan de communication</a:t>
            </a:r>
          </a:p>
          <a:p>
            <a:pPr algn="ctr"/>
            <a:endParaRPr lang="fr-FR" sz="1600" b="1" dirty="0">
              <a:solidFill>
                <a:schemeClr val="tx1"/>
              </a:solidFill>
              <a:latin typeface="Eras Medium ITC" panose="020B0602030504020804" pitchFamily="34" charset="0"/>
            </a:endParaRPr>
          </a:p>
          <a:p>
            <a:pPr algn="ctr"/>
            <a:r>
              <a:rPr lang="fr-FR" sz="1050" dirty="0">
                <a:solidFill>
                  <a:srgbClr val="FFF4E8"/>
                </a:solidFill>
                <a:latin typeface="Eras Medium ITC" panose="020B0602030504020804" pitchFamily="34" charset="0"/>
              </a:rPr>
              <a:t>Afin de répondre pleinement aux exigences du projet et aux attentes de John nous lui proposons des réunions en présentiel à la clôture de chaque sprint, soit une fréquence hebdomadaire pour favoriser une communication directe et efficace.</a:t>
            </a:r>
          </a:p>
          <a:p>
            <a:pPr algn="ctr"/>
            <a:endParaRPr lang="fr-FR" sz="1100" dirty="0">
              <a:solidFill>
                <a:srgbClr val="FFF4E8"/>
              </a:solidFill>
              <a:latin typeface="Eras Medium ITC" panose="020B0602030504020804" pitchFamily="34" charset="0"/>
            </a:endParaRPr>
          </a:p>
          <a:p>
            <a:pPr algn="ctr"/>
            <a:r>
              <a:rPr lang="fr-FR" sz="1100" b="1" dirty="0">
                <a:solidFill>
                  <a:schemeClr val="tx1"/>
                </a:solidFill>
                <a:latin typeface="Eras Medium ITC" panose="020B0602030504020804" pitchFamily="34" charset="0"/>
              </a:rPr>
              <a:t>Réunions de 30 minutes à une heure chaque vendredi à 16H.</a:t>
            </a:r>
          </a:p>
          <a:p>
            <a:pPr algn="ctr"/>
            <a:endParaRPr lang="fr-FR" sz="1100" dirty="0">
              <a:solidFill>
                <a:srgbClr val="8BC7B1"/>
              </a:solidFill>
              <a:latin typeface="Eras Medium ITC" panose="020B0602030504020804" pitchFamily="34" charset="0"/>
            </a:endParaRPr>
          </a:p>
          <a:p>
            <a:pPr algn="ctr"/>
            <a:r>
              <a:rPr lang="fr-FR" sz="1050" dirty="0">
                <a:solidFill>
                  <a:srgbClr val="FFF4E8"/>
                </a:solidFill>
                <a:latin typeface="Eras Medium ITC" panose="020B0602030504020804" pitchFamily="34" charset="0"/>
              </a:rPr>
              <a:t>Les réunions traiteront des fonctionnalités mise en place, de l’avancement du projet, des validations de John et des améliorations possibles. </a:t>
            </a:r>
          </a:p>
        </p:txBody>
      </p:sp>
      <p:sp>
        <p:nvSpPr>
          <p:cNvPr id="9" name="Rectangle : coins arrondis 8">
            <a:extLst>
              <a:ext uri="{FF2B5EF4-FFF2-40B4-BE49-F238E27FC236}">
                <a16:creationId xmlns:a16="http://schemas.microsoft.com/office/drawing/2014/main" id="{C52D412E-BB2B-9A37-ACC9-AF90BF75FCAE}"/>
              </a:ext>
            </a:extLst>
          </p:cNvPr>
          <p:cNvSpPr/>
          <p:nvPr/>
        </p:nvSpPr>
        <p:spPr>
          <a:xfrm>
            <a:off x="4743370" y="4681885"/>
            <a:ext cx="3991180" cy="1954383"/>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600" b="1" dirty="0">
                <a:solidFill>
                  <a:schemeClr val="tx1"/>
                </a:solidFill>
                <a:latin typeface="Eras Medium ITC" panose="020B0602030504020804" pitchFamily="34" charset="0"/>
              </a:rPr>
              <a:t>Documents</a:t>
            </a:r>
          </a:p>
          <a:p>
            <a:pPr algn="ctr"/>
            <a:r>
              <a:rPr lang="fr-FR" sz="1050" b="1" dirty="0">
                <a:solidFill>
                  <a:schemeClr val="tx1"/>
                </a:solidFill>
                <a:latin typeface="Eras Medium ITC" panose="020B0602030504020804" pitchFamily="34" charset="0"/>
              </a:rPr>
              <a:t>Téléchargement des documents du projets sur ce lien :</a:t>
            </a:r>
          </a:p>
          <a:p>
            <a:pPr algn="ctr"/>
            <a:r>
              <a:rPr lang="fr-FR" sz="1050" b="1" dirty="0">
                <a:solidFill>
                  <a:schemeClr val="tx1"/>
                </a:solidFill>
                <a:latin typeface="Eras Medium ITC" panose="020B0602030504020804" pitchFamily="34" charset="0"/>
                <a:hlinkClick r:id="rId3" tooltip="documents cliquez">
                  <a:extLst>
                    <a:ext uri="{A12FA001-AC4F-418D-AE19-62706E023703}">
                      <ahyp:hlinkClr xmlns:ahyp="http://schemas.microsoft.com/office/drawing/2018/hyperlinkcolor" val="tx"/>
                    </a:ext>
                  </a:extLst>
                </a:hlinkClick>
              </a:rPr>
              <a:t>Cliquer ici !</a:t>
            </a:r>
            <a:endParaRPr lang="fr-FR" sz="1050" b="1" dirty="0">
              <a:solidFill>
                <a:schemeClr val="tx1"/>
              </a:solidFill>
              <a:latin typeface="Eras Medium ITC" panose="020B0602030504020804" pitchFamily="34" charset="0"/>
            </a:endParaRPr>
          </a:p>
          <a:p>
            <a:pPr algn="ctr"/>
            <a:r>
              <a:rPr lang="fr-FR" sz="1050" b="1" dirty="0">
                <a:solidFill>
                  <a:srgbClr val="FFF4E8"/>
                </a:solidFill>
                <a:latin typeface="Eras Medium ITC" panose="020B0602030504020804" pitchFamily="34" charset="0"/>
              </a:rPr>
              <a:t>Liste des documents :</a:t>
            </a:r>
          </a:p>
          <a:p>
            <a:pPr algn="ctr"/>
            <a:endParaRPr lang="fr-FR" sz="1050" b="1" dirty="0">
              <a:solidFill>
                <a:srgbClr val="FFF4E8"/>
              </a:solidFill>
              <a:latin typeface="Eras Medium ITC" panose="020B0602030504020804" pitchFamily="34" charset="0"/>
            </a:endParaRPr>
          </a:p>
          <a:p>
            <a:pPr marL="171450" indent="-171450" algn="ctr">
              <a:buFont typeface="Wingdings" panose="05000000000000000000" pitchFamily="2" charset="2"/>
              <a:buChar char="Ø"/>
            </a:pPr>
            <a:r>
              <a:rPr lang="fr-FR" sz="1050" b="1" dirty="0">
                <a:solidFill>
                  <a:srgbClr val="FFF4E8"/>
                </a:solidFill>
                <a:latin typeface="Eras Medium ITC" panose="020B0602030504020804" pitchFamily="34" charset="0"/>
              </a:rPr>
              <a:t>Présentation de Wakelet en PowerPoint</a:t>
            </a:r>
          </a:p>
          <a:p>
            <a:pPr marL="171450" indent="-171450" algn="ctr">
              <a:buFont typeface="Wingdings" panose="05000000000000000000" pitchFamily="2" charset="2"/>
              <a:buChar char="Ø"/>
            </a:pPr>
            <a:r>
              <a:rPr lang="fr-FR" sz="1050" b="1" dirty="0">
                <a:solidFill>
                  <a:srgbClr val="FFF4E8"/>
                </a:solidFill>
                <a:latin typeface="Eras Medium ITC" panose="020B0602030504020804" pitchFamily="34" charset="0"/>
              </a:rPr>
              <a:t>Présentation de Notion en PowerPoint</a:t>
            </a:r>
          </a:p>
          <a:p>
            <a:pPr marL="171450" indent="-171450" algn="ctr">
              <a:buFont typeface="Wingdings" panose="05000000000000000000" pitchFamily="2" charset="2"/>
              <a:buChar char="Ø"/>
            </a:pPr>
            <a:r>
              <a:rPr lang="fr-FR" sz="1050" b="1" dirty="0">
                <a:solidFill>
                  <a:srgbClr val="FFF4E8"/>
                </a:solidFill>
                <a:latin typeface="Eras Medium ITC" panose="020B0602030504020804" pitchFamily="34" charset="0"/>
              </a:rPr>
              <a:t>Présentation solution technique en PowerPoint</a:t>
            </a:r>
          </a:p>
          <a:p>
            <a:pPr marL="171450" indent="-171450" algn="ctr">
              <a:buFont typeface="Wingdings" panose="05000000000000000000" pitchFamily="2" charset="2"/>
              <a:buChar char="Ø"/>
            </a:pPr>
            <a:r>
              <a:rPr lang="fr-FR" sz="1050" b="1" dirty="0">
                <a:solidFill>
                  <a:srgbClr val="FFF4E8"/>
                </a:solidFill>
                <a:latin typeface="Eras Medium ITC" panose="020B0602030504020804" pitchFamily="34" charset="0"/>
              </a:rPr>
              <a:t>Spécifications fonctionnelles en PDF</a:t>
            </a:r>
          </a:p>
          <a:p>
            <a:pPr marL="171450" indent="-171450" algn="ctr">
              <a:buFont typeface="Wingdings" panose="05000000000000000000" pitchFamily="2" charset="2"/>
              <a:buChar char="Ø"/>
            </a:pPr>
            <a:r>
              <a:rPr lang="fr-FR" sz="1050" b="1" dirty="0">
                <a:solidFill>
                  <a:srgbClr val="FFF4E8"/>
                </a:solidFill>
                <a:latin typeface="Eras Medium ITC" panose="020B0602030504020804" pitchFamily="34" charset="0"/>
              </a:rPr>
              <a:t>Spécifications techniques en .docx (Word)</a:t>
            </a:r>
          </a:p>
          <a:p>
            <a:pPr marL="171450" indent="-171450" algn="ctr">
              <a:buFont typeface="Wingdings" panose="05000000000000000000" pitchFamily="2" charset="2"/>
              <a:buChar char="Ø"/>
            </a:pPr>
            <a:endParaRPr lang="fr-FR" sz="1050" dirty="0">
              <a:solidFill>
                <a:srgbClr val="FFF4E8"/>
              </a:solidFill>
              <a:latin typeface="Eras Medium ITC" panose="020B0602030504020804" pitchFamily="34" charset="0"/>
            </a:endParaRPr>
          </a:p>
        </p:txBody>
      </p:sp>
      <p:sp>
        <p:nvSpPr>
          <p:cNvPr id="14" name="Rectangle : coins arrondis 13">
            <a:extLst>
              <a:ext uri="{FF2B5EF4-FFF2-40B4-BE49-F238E27FC236}">
                <a16:creationId xmlns:a16="http://schemas.microsoft.com/office/drawing/2014/main" id="{122E207E-4337-266E-CC92-F1649CB3E156}"/>
              </a:ext>
            </a:extLst>
          </p:cNvPr>
          <p:cNvSpPr/>
          <p:nvPr/>
        </p:nvSpPr>
        <p:spPr>
          <a:xfrm>
            <a:off x="9210716" y="1586657"/>
            <a:ext cx="2794873" cy="2829675"/>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600" b="1" dirty="0">
                <a:solidFill>
                  <a:schemeClr val="tx1"/>
                </a:solidFill>
                <a:latin typeface="Eras Medium ITC" panose="020B0602030504020804" pitchFamily="34" charset="0"/>
              </a:rPr>
              <a:t>Communication interne</a:t>
            </a:r>
          </a:p>
          <a:p>
            <a:pPr algn="ctr"/>
            <a:endParaRPr lang="fr-FR" sz="1050" b="1" dirty="0">
              <a:solidFill>
                <a:schemeClr val="tx1"/>
              </a:solidFill>
              <a:latin typeface="Eras Medium ITC" panose="020B0602030504020804" pitchFamily="34" charset="0"/>
            </a:endParaRPr>
          </a:p>
          <a:p>
            <a:pPr algn="ctr"/>
            <a:endParaRPr lang="fr-FR" sz="1050" b="1" dirty="0">
              <a:solidFill>
                <a:schemeClr val="tx1"/>
              </a:solidFill>
              <a:latin typeface="Eras Medium ITC" panose="020B0602030504020804" pitchFamily="34" charset="0"/>
            </a:endParaRPr>
          </a:p>
          <a:p>
            <a:pPr marL="628650" lvl="1" indent="-171450">
              <a:buFont typeface="Wingdings" panose="05000000000000000000" pitchFamily="2" charset="2"/>
              <a:buChar char="Ø"/>
            </a:pPr>
            <a:r>
              <a:rPr lang="fr-FR" sz="1200" b="1" dirty="0">
                <a:solidFill>
                  <a:srgbClr val="FFF4E8"/>
                </a:solidFill>
                <a:latin typeface="Eras Medium ITC" panose="020B0602030504020804" pitchFamily="34" charset="0"/>
              </a:rPr>
              <a:t>Daily Scrum</a:t>
            </a:r>
          </a:p>
          <a:p>
            <a:pPr marL="628650" lvl="1" indent="-171450">
              <a:buFont typeface="Wingdings" panose="05000000000000000000" pitchFamily="2" charset="2"/>
              <a:buChar char="Ø"/>
            </a:pPr>
            <a:r>
              <a:rPr lang="fr-FR" sz="1200" b="1" dirty="0">
                <a:solidFill>
                  <a:srgbClr val="FFF4E8"/>
                </a:solidFill>
                <a:latin typeface="Eras Medium ITC" panose="020B0602030504020804" pitchFamily="34" charset="0"/>
              </a:rPr>
              <a:t>Niko Niko</a:t>
            </a:r>
          </a:p>
          <a:p>
            <a:pPr marL="628650" lvl="1" indent="-171450">
              <a:buFont typeface="Wingdings" panose="05000000000000000000" pitchFamily="2" charset="2"/>
              <a:buChar char="Ø"/>
            </a:pPr>
            <a:r>
              <a:rPr lang="fr-FR" sz="1200" b="1" dirty="0">
                <a:solidFill>
                  <a:srgbClr val="FFF4E8"/>
                </a:solidFill>
                <a:latin typeface="Eras Medium ITC" panose="020B0602030504020804" pitchFamily="34" charset="0"/>
              </a:rPr>
              <a:t>Sprint Planning</a:t>
            </a:r>
          </a:p>
          <a:p>
            <a:pPr marL="628650" lvl="1" indent="-171450">
              <a:buFont typeface="Wingdings" panose="05000000000000000000" pitchFamily="2" charset="2"/>
              <a:buChar char="Ø"/>
            </a:pPr>
            <a:r>
              <a:rPr lang="fr-FR" sz="1200" b="1" dirty="0">
                <a:solidFill>
                  <a:srgbClr val="FFF4E8"/>
                </a:solidFill>
                <a:latin typeface="Eras Medium ITC" panose="020B0602030504020804" pitchFamily="34" charset="0"/>
              </a:rPr>
              <a:t>Rétrospectives</a:t>
            </a:r>
          </a:p>
          <a:p>
            <a:pPr marL="628650" lvl="1" indent="-171450">
              <a:buFont typeface="Wingdings" panose="05000000000000000000" pitchFamily="2" charset="2"/>
              <a:buChar char="Ø"/>
            </a:pPr>
            <a:r>
              <a:rPr lang="fr-FR" sz="1200" b="1" dirty="0">
                <a:solidFill>
                  <a:srgbClr val="FFF4E8"/>
                </a:solidFill>
                <a:latin typeface="Eras Medium ITC" panose="020B0602030504020804" pitchFamily="34" charset="0"/>
              </a:rPr>
              <a:t>Tableau Kanban</a:t>
            </a:r>
          </a:p>
          <a:p>
            <a:pPr marL="628650" lvl="1" indent="-171450">
              <a:buFont typeface="Wingdings" panose="05000000000000000000" pitchFamily="2" charset="2"/>
              <a:buChar char="Ø"/>
            </a:pPr>
            <a:r>
              <a:rPr lang="fr-FR" sz="1200" b="1" dirty="0">
                <a:solidFill>
                  <a:srgbClr val="FFF4E8"/>
                </a:solidFill>
                <a:latin typeface="Eras Medium ITC" panose="020B0602030504020804" pitchFamily="34" charset="0"/>
              </a:rPr>
              <a:t>Réunions de revue</a:t>
            </a:r>
          </a:p>
          <a:p>
            <a:pPr marL="628650" lvl="1" indent="-171450">
              <a:buFont typeface="Wingdings" panose="05000000000000000000" pitchFamily="2" charset="2"/>
              <a:buChar char="Ø"/>
            </a:pPr>
            <a:r>
              <a:rPr lang="fr-FR" sz="1200" b="1" dirty="0">
                <a:solidFill>
                  <a:srgbClr val="FFF4E8"/>
                </a:solidFill>
                <a:latin typeface="Eras Medium ITC" panose="020B0602030504020804" pitchFamily="34" charset="0"/>
              </a:rPr>
              <a:t>Documentation partagée</a:t>
            </a:r>
          </a:p>
          <a:p>
            <a:pPr algn="ctr"/>
            <a:endParaRPr lang="fr-FR" sz="1050" b="1" dirty="0">
              <a:solidFill>
                <a:schemeClr val="tx1"/>
              </a:solidFill>
              <a:latin typeface="Eras Medium ITC" panose="020B0602030504020804" pitchFamily="34" charset="0"/>
            </a:endParaRPr>
          </a:p>
          <a:p>
            <a:pPr marL="171450" indent="-171450" algn="ctr">
              <a:buFont typeface="Wingdings" panose="05000000000000000000" pitchFamily="2" charset="2"/>
              <a:buChar char="Ø"/>
            </a:pPr>
            <a:endParaRPr lang="fr-FR" sz="1050" dirty="0">
              <a:solidFill>
                <a:srgbClr val="FFF4E8"/>
              </a:solidFill>
              <a:latin typeface="Eras Medium ITC" panose="020B0602030504020804" pitchFamily="34" charset="0"/>
            </a:endParaRPr>
          </a:p>
        </p:txBody>
      </p:sp>
      <p:sp>
        <p:nvSpPr>
          <p:cNvPr id="15" name="Rectangle : coins arrondis 14">
            <a:extLst>
              <a:ext uri="{FF2B5EF4-FFF2-40B4-BE49-F238E27FC236}">
                <a16:creationId xmlns:a16="http://schemas.microsoft.com/office/drawing/2014/main" id="{8512895B-4267-E92F-F303-CA96ECE6D56D}"/>
              </a:ext>
            </a:extLst>
          </p:cNvPr>
          <p:cNvSpPr/>
          <p:nvPr/>
        </p:nvSpPr>
        <p:spPr>
          <a:xfrm>
            <a:off x="9210716" y="4651008"/>
            <a:ext cx="2794873" cy="1985260"/>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600" b="1" dirty="0">
                <a:solidFill>
                  <a:schemeClr val="tx1"/>
                </a:solidFill>
                <a:latin typeface="Eras Medium ITC" panose="020B0602030504020804" pitchFamily="34" charset="0"/>
              </a:rPr>
              <a:t>Liens Wakelet et Notion</a:t>
            </a:r>
          </a:p>
          <a:p>
            <a:pPr algn="ctr"/>
            <a:endParaRPr lang="fr-FR" sz="1050" b="1" dirty="0">
              <a:solidFill>
                <a:schemeClr val="tx1"/>
              </a:solidFill>
              <a:latin typeface="Eras Medium ITC" panose="020B0602030504020804" pitchFamily="34" charset="0"/>
            </a:endParaRPr>
          </a:p>
          <a:p>
            <a:pPr algn="ctr"/>
            <a:endParaRPr lang="fr-FR" sz="1050" b="1" dirty="0">
              <a:solidFill>
                <a:schemeClr val="tx1"/>
              </a:solidFill>
              <a:latin typeface="Eras Medium ITC" panose="020B0602030504020804" pitchFamily="34" charset="0"/>
            </a:endParaRPr>
          </a:p>
          <a:p>
            <a:pPr algn="ctr"/>
            <a:endParaRPr lang="fr-FR" sz="1050" b="1" dirty="0">
              <a:solidFill>
                <a:schemeClr val="tx1"/>
              </a:solidFill>
              <a:latin typeface="Eras Medium ITC" panose="020B0602030504020804" pitchFamily="34" charset="0"/>
            </a:endParaRPr>
          </a:p>
          <a:p>
            <a:pPr marL="171450" indent="-171450" algn="ctr">
              <a:buFont typeface="Wingdings" panose="05000000000000000000" pitchFamily="2" charset="2"/>
              <a:buChar char="Ø"/>
            </a:pPr>
            <a:r>
              <a:rPr lang="fr-FR" sz="1200" b="1" dirty="0">
                <a:solidFill>
                  <a:srgbClr val="FFF4E8"/>
                </a:solidFill>
                <a:latin typeface="Eras Medium ITC" panose="020B0602030504020804" pitchFamily="34" charset="0"/>
              </a:rPr>
              <a:t>Mon Wakelet : </a:t>
            </a:r>
            <a:r>
              <a:rPr lang="fr-FR" sz="1200" b="1" dirty="0">
                <a:solidFill>
                  <a:schemeClr val="tx1"/>
                </a:solidFill>
                <a:latin typeface="Eras Medium ITC" panose="020B0602030504020804" pitchFamily="34" charset="0"/>
                <a:hlinkClick r:id="rId4" tooltip="wakelet">
                  <a:extLst>
                    <a:ext uri="{A12FA001-AC4F-418D-AE19-62706E023703}">
                      <ahyp:hlinkClr xmlns:ahyp="http://schemas.microsoft.com/office/drawing/2018/hyperlinkcolor" val="tx"/>
                    </a:ext>
                  </a:extLst>
                </a:hlinkClick>
              </a:rPr>
              <a:t>Cliquer ici !</a:t>
            </a:r>
            <a:endParaRPr lang="fr-FR" sz="1200" b="1" dirty="0">
              <a:solidFill>
                <a:schemeClr val="tx1"/>
              </a:solidFill>
              <a:latin typeface="Eras Medium ITC" panose="020B0602030504020804" pitchFamily="34" charset="0"/>
            </a:endParaRPr>
          </a:p>
          <a:p>
            <a:pPr algn="ctr"/>
            <a:endParaRPr lang="fr-FR" sz="1200" b="1" dirty="0">
              <a:solidFill>
                <a:srgbClr val="FFF4E8"/>
              </a:solidFill>
              <a:latin typeface="Eras Medium ITC" panose="020B0602030504020804" pitchFamily="34" charset="0"/>
            </a:endParaRPr>
          </a:p>
          <a:p>
            <a:pPr marL="171450" indent="-171450" algn="ctr">
              <a:buFont typeface="Wingdings" panose="05000000000000000000" pitchFamily="2" charset="2"/>
              <a:buChar char="Ø"/>
            </a:pPr>
            <a:r>
              <a:rPr lang="fr-FR" sz="1200" b="1" dirty="0">
                <a:solidFill>
                  <a:srgbClr val="FFF4E8"/>
                </a:solidFill>
                <a:latin typeface="Eras Medium ITC" panose="020B0602030504020804" pitchFamily="34" charset="0"/>
              </a:rPr>
              <a:t>Mon Notion : </a:t>
            </a:r>
            <a:r>
              <a:rPr lang="fr-FR" sz="1200" b="1" dirty="0">
                <a:solidFill>
                  <a:schemeClr val="tx1"/>
                </a:solidFill>
                <a:latin typeface="Eras Medium ITC" panose="020B0602030504020804" pitchFamily="34" charset="0"/>
                <a:hlinkClick r:id="rId5" tooltip="notion">
                  <a:extLst>
                    <a:ext uri="{A12FA001-AC4F-418D-AE19-62706E023703}">
                      <ahyp:hlinkClr xmlns:ahyp="http://schemas.microsoft.com/office/drawing/2018/hyperlinkcolor" val="tx"/>
                    </a:ext>
                  </a:extLst>
                </a:hlinkClick>
              </a:rPr>
              <a:t>Cliquer ici ! </a:t>
            </a:r>
            <a:endParaRPr lang="fr-FR" sz="1200" b="1" dirty="0">
              <a:solidFill>
                <a:schemeClr val="tx1"/>
              </a:solidFill>
              <a:latin typeface="Eras Medium ITC" panose="020B0602030504020804" pitchFamily="34" charset="0"/>
            </a:endParaRPr>
          </a:p>
          <a:p>
            <a:pPr algn="ctr"/>
            <a:endParaRPr lang="fr-FR" sz="1050" b="1" dirty="0">
              <a:solidFill>
                <a:schemeClr val="tx1"/>
              </a:solidFill>
              <a:latin typeface="Eras Medium ITC" panose="020B0602030504020804" pitchFamily="34" charset="0"/>
            </a:endParaRPr>
          </a:p>
          <a:p>
            <a:pPr marL="171450" indent="-171450" algn="ctr">
              <a:buFont typeface="Wingdings" panose="05000000000000000000" pitchFamily="2" charset="2"/>
              <a:buChar char="Ø"/>
            </a:pPr>
            <a:endParaRPr lang="fr-FR" sz="1050" dirty="0">
              <a:solidFill>
                <a:srgbClr val="FFF4E8"/>
              </a:solidFill>
              <a:latin typeface="Eras Medium ITC" panose="020B0602030504020804" pitchFamily="34" charset="0"/>
            </a:endParaRPr>
          </a:p>
        </p:txBody>
      </p:sp>
    </p:spTree>
    <p:extLst>
      <p:ext uri="{BB962C8B-B14F-4D97-AF65-F5344CB8AC3E}">
        <p14:creationId xmlns:p14="http://schemas.microsoft.com/office/powerpoint/2010/main" val="1816319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FF4E8"/>
            </a:gs>
            <a:gs pos="100000">
              <a:srgbClr val="C5A073">
                <a:alpha val="80000"/>
              </a:srgbClr>
            </a:gs>
          </a:gsLst>
          <a:lin ang="2700000" scaled="1"/>
        </a:gra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F956850-AF9E-03FD-8A54-ED54EDB94A55}"/>
              </a:ext>
            </a:extLst>
          </p:cNvPr>
          <p:cNvSpPr>
            <a:spLocks noGrp="1"/>
          </p:cNvSpPr>
          <p:nvPr>
            <p:ph type="ctrTitle"/>
          </p:nvPr>
        </p:nvSpPr>
        <p:spPr>
          <a:xfrm>
            <a:off x="0" y="1122363"/>
            <a:ext cx="12192000" cy="646331"/>
          </a:xfrm>
        </p:spPr>
        <p:txBody>
          <a:bodyPr>
            <a:normAutofit/>
          </a:bodyPr>
          <a:lstStyle/>
          <a:p>
            <a:r>
              <a:rPr lang="fr-FR" sz="3200" dirty="0">
                <a:effectLst>
                  <a:outerShdw blurRad="50800" dist="38100" dir="8100000" algn="tr" rotWithShape="0">
                    <a:prstClr val="black">
                      <a:alpha val="40000"/>
                    </a:prstClr>
                  </a:outerShdw>
                </a:effectLst>
                <a:latin typeface="Eras Demi ITC" panose="020B0805030504020804" pitchFamily="34" charset="0"/>
              </a:rPr>
              <a:t>1. Présentation des interlocuteurs principaux du projet</a:t>
            </a:r>
          </a:p>
        </p:txBody>
      </p:sp>
      <p:sp>
        <p:nvSpPr>
          <p:cNvPr id="5" name="Sous-titre 4">
            <a:extLst>
              <a:ext uri="{FF2B5EF4-FFF2-40B4-BE49-F238E27FC236}">
                <a16:creationId xmlns:a16="http://schemas.microsoft.com/office/drawing/2014/main" id="{1E117DFD-9972-DA88-B00F-03BB820618DC}"/>
              </a:ext>
            </a:extLst>
          </p:cNvPr>
          <p:cNvSpPr>
            <a:spLocks noGrp="1"/>
          </p:cNvSpPr>
          <p:nvPr>
            <p:ph type="subTitle" idx="1"/>
          </p:nvPr>
        </p:nvSpPr>
        <p:spPr>
          <a:xfrm>
            <a:off x="4191000" y="3429000"/>
            <a:ext cx="3257908" cy="1299714"/>
          </a:xfrm>
          <a:solidFill>
            <a:srgbClr val="FFF4E8"/>
          </a:solidFill>
          <a:ln w="28575">
            <a:solidFill>
              <a:srgbClr val="C5A073"/>
            </a:solidFill>
          </a:ln>
          <a:effectLst>
            <a:outerShdw blurRad="50800" dist="38100" dir="8100000" algn="tr" rotWithShape="0">
              <a:prstClr val="black">
                <a:alpha val="40000"/>
              </a:prstClr>
            </a:outerShdw>
          </a:effectLst>
        </p:spPr>
        <p:txBody>
          <a:bodyPr/>
          <a:lstStyle/>
          <a:p>
            <a:r>
              <a:rPr lang="fr-FR" sz="3200" dirty="0">
                <a:solidFill>
                  <a:srgbClr val="8BC7B1"/>
                </a:solidFill>
                <a:effectLst>
                  <a:innerShdw blurRad="114300">
                    <a:prstClr val="black"/>
                  </a:innerShdw>
                </a:effectLst>
                <a:latin typeface="Eras Demi ITC" panose="020B0805030504020804" pitchFamily="34" charset="0"/>
              </a:rPr>
              <a:t>Menu Maker by</a:t>
            </a:r>
          </a:p>
          <a:p>
            <a:r>
              <a:rPr lang="fr-FR" sz="4000" dirty="0">
                <a:solidFill>
                  <a:srgbClr val="8BC7B1"/>
                </a:solidFill>
                <a:effectLst>
                  <a:innerShdw blurRad="114300">
                    <a:prstClr val="black"/>
                  </a:innerShdw>
                </a:effectLst>
                <a:latin typeface="Eras Demi ITC" panose="020B0805030504020804" pitchFamily="34" charset="0"/>
              </a:rPr>
              <a:t>Qwenta</a:t>
            </a:r>
          </a:p>
        </p:txBody>
      </p:sp>
      <p:pic>
        <p:nvPicPr>
          <p:cNvPr id="2" name="Image 1">
            <a:extLst>
              <a:ext uri="{FF2B5EF4-FFF2-40B4-BE49-F238E27FC236}">
                <a16:creationId xmlns:a16="http://schemas.microsoft.com/office/drawing/2014/main" id="{F1CCFD9B-C9E7-1AA8-4E5D-78208129D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04" y="130488"/>
            <a:ext cx="1294902" cy="682925"/>
          </a:xfrm>
          <a:prstGeom prst="rect">
            <a:avLst/>
          </a:prstGeom>
          <a:effectLst>
            <a:outerShdw blurRad="50800" dist="38100" dir="8100000" algn="tr" rotWithShape="0">
              <a:prstClr val="black">
                <a:alpha val="40000"/>
              </a:prstClr>
            </a:outerShdw>
          </a:effectLst>
        </p:spPr>
      </p:pic>
      <p:sp>
        <p:nvSpPr>
          <p:cNvPr id="3" name="ZoneTexte 2">
            <a:extLst>
              <a:ext uri="{FF2B5EF4-FFF2-40B4-BE49-F238E27FC236}">
                <a16:creationId xmlns:a16="http://schemas.microsoft.com/office/drawing/2014/main" id="{F915ED9D-99C2-9956-EED6-B8EC8290B3BB}"/>
              </a:ext>
            </a:extLst>
          </p:cNvPr>
          <p:cNvSpPr txBox="1"/>
          <p:nvPr/>
        </p:nvSpPr>
        <p:spPr>
          <a:xfrm>
            <a:off x="10319049" y="0"/>
            <a:ext cx="1872951" cy="646331"/>
          </a:xfrm>
          <a:prstGeom prst="rect">
            <a:avLst/>
          </a:prstGeom>
          <a:noFill/>
        </p:spPr>
        <p:txBody>
          <a:bodyPr wrap="square">
            <a:spAutoFit/>
          </a:bodyPr>
          <a:lstStyle/>
          <a:p>
            <a:pPr algn="ct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Menu Maker by</a:t>
            </a:r>
            <a:b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b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Qwenta</a:t>
            </a:r>
            <a:endParaRPr lang="fr-FR" dirty="0"/>
          </a:p>
        </p:txBody>
      </p:sp>
      <p:sp>
        <p:nvSpPr>
          <p:cNvPr id="9" name="Rectangle : coins arrondis 8">
            <a:extLst>
              <a:ext uri="{FF2B5EF4-FFF2-40B4-BE49-F238E27FC236}">
                <a16:creationId xmlns:a16="http://schemas.microsoft.com/office/drawing/2014/main" id="{37C66A58-601C-7652-51EA-3CA484C31A27}"/>
              </a:ext>
            </a:extLst>
          </p:cNvPr>
          <p:cNvSpPr/>
          <p:nvPr/>
        </p:nvSpPr>
        <p:spPr>
          <a:xfrm>
            <a:off x="356559" y="3887638"/>
            <a:ext cx="2915728" cy="382438"/>
          </a:xfrm>
          <a:prstGeom prst="roundRect">
            <a:avLst/>
          </a:prstGeom>
          <a:solidFill>
            <a:srgbClr val="FFF4E8"/>
          </a:solidFill>
          <a:ln w="19050">
            <a:solidFill>
              <a:srgbClr val="C5A073"/>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effectLst>
                  <a:innerShdw blurRad="114300">
                    <a:prstClr val="black"/>
                  </a:innerShdw>
                </a:effectLst>
                <a:latin typeface="Eras Demi ITC" panose="020B0805030504020804" pitchFamily="34" charset="0"/>
              </a:rPr>
              <a:t>Chef de projet: John (Qwenta)</a:t>
            </a:r>
          </a:p>
        </p:txBody>
      </p:sp>
      <p:sp>
        <p:nvSpPr>
          <p:cNvPr id="13" name="Rectangle : coins arrondis 12">
            <a:extLst>
              <a:ext uri="{FF2B5EF4-FFF2-40B4-BE49-F238E27FC236}">
                <a16:creationId xmlns:a16="http://schemas.microsoft.com/office/drawing/2014/main" id="{6D399D40-6354-0B47-8870-C2308950A602}"/>
              </a:ext>
            </a:extLst>
          </p:cNvPr>
          <p:cNvSpPr/>
          <p:nvPr/>
        </p:nvSpPr>
        <p:spPr>
          <a:xfrm>
            <a:off x="8367620" y="2729150"/>
            <a:ext cx="3467819" cy="425570"/>
          </a:xfrm>
          <a:prstGeom prst="roundRect">
            <a:avLst/>
          </a:prstGeom>
          <a:solidFill>
            <a:srgbClr val="8BC7B1"/>
          </a:solidFill>
          <a:ln w="19050">
            <a:solidFill>
              <a:srgbClr val="C5A073"/>
            </a:solidFill>
          </a:ln>
          <a:effectLst>
            <a:outerShdw blurRad="50800" dist="38100" dir="8100000" algn="tr"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fr-FR" sz="1400" dirty="0">
                <a:solidFill>
                  <a:srgbClr val="FFF4E8"/>
                </a:solidFill>
                <a:latin typeface="Eras Demi ITC" panose="020B0805030504020804" pitchFamily="34" charset="0"/>
              </a:rPr>
              <a:t>Product Owner: Soufiane (Webgencia)</a:t>
            </a:r>
          </a:p>
        </p:txBody>
      </p:sp>
      <p:sp>
        <p:nvSpPr>
          <p:cNvPr id="16" name="Rectangle : coins arrondis 15">
            <a:extLst>
              <a:ext uri="{FF2B5EF4-FFF2-40B4-BE49-F238E27FC236}">
                <a16:creationId xmlns:a16="http://schemas.microsoft.com/office/drawing/2014/main" id="{0B9170EE-8EC8-A0AC-A4DC-7E5A3D3524E2}"/>
              </a:ext>
            </a:extLst>
          </p:cNvPr>
          <p:cNvSpPr/>
          <p:nvPr/>
        </p:nvSpPr>
        <p:spPr>
          <a:xfrm>
            <a:off x="8367620" y="3326181"/>
            <a:ext cx="3467819" cy="425570"/>
          </a:xfrm>
          <a:prstGeom prst="roundRect">
            <a:avLst/>
          </a:prstGeom>
          <a:solidFill>
            <a:srgbClr val="8BC7B1"/>
          </a:solidFill>
          <a:ln w="19050">
            <a:solidFill>
              <a:srgbClr val="C5A073"/>
            </a:solidFill>
          </a:ln>
          <a:effectLst>
            <a:outerShdw blurRad="50800" dist="38100" dir="8100000" algn="tr"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fr-FR" sz="1400" dirty="0">
                <a:solidFill>
                  <a:srgbClr val="FFF4E8"/>
                </a:solidFill>
                <a:latin typeface="Eras Demi ITC" panose="020B0805030504020804" pitchFamily="34" charset="0"/>
              </a:rPr>
              <a:t>Gestion du projet: David (Webgencia)</a:t>
            </a:r>
          </a:p>
        </p:txBody>
      </p:sp>
      <p:sp>
        <p:nvSpPr>
          <p:cNvPr id="17" name="Rectangle : coins arrondis 16">
            <a:extLst>
              <a:ext uri="{FF2B5EF4-FFF2-40B4-BE49-F238E27FC236}">
                <a16:creationId xmlns:a16="http://schemas.microsoft.com/office/drawing/2014/main" id="{942A0CB1-22AA-74CA-BFD8-FACB5D298202}"/>
              </a:ext>
            </a:extLst>
          </p:cNvPr>
          <p:cNvSpPr/>
          <p:nvPr/>
        </p:nvSpPr>
        <p:spPr>
          <a:xfrm>
            <a:off x="8375643" y="3923212"/>
            <a:ext cx="3467819" cy="425570"/>
          </a:xfrm>
          <a:prstGeom prst="roundRect">
            <a:avLst/>
          </a:prstGeom>
          <a:solidFill>
            <a:srgbClr val="8BC7B1"/>
          </a:solidFill>
          <a:ln w="19050">
            <a:solidFill>
              <a:srgbClr val="C5A073"/>
            </a:solidFill>
          </a:ln>
          <a:effectLst>
            <a:outerShdw blurRad="50800" dist="38100" dir="8100000" algn="tr"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fr-FR" sz="1400" dirty="0">
                <a:solidFill>
                  <a:srgbClr val="FFF4E8"/>
                </a:solidFill>
                <a:latin typeface="Eras Demi ITC" panose="020B0805030504020804" pitchFamily="34" charset="0"/>
              </a:rPr>
              <a:t>Développeur Front-End: (Webgencia)</a:t>
            </a:r>
          </a:p>
        </p:txBody>
      </p:sp>
      <p:sp>
        <p:nvSpPr>
          <p:cNvPr id="19" name="Rectangle : coins arrondis 18">
            <a:extLst>
              <a:ext uri="{FF2B5EF4-FFF2-40B4-BE49-F238E27FC236}">
                <a16:creationId xmlns:a16="http://schemas.microsoft.com/office/drawing/2014/main" id="{D9190B7C-9418-9C72-7B7E-FD635455774C}"/>
              </a:ext>
            </a:extLst>
          </p:cNvPr>
          <p:cNvSpPr/>
          <p:nvPr/>
        </p:nvSpPr>
        <p:spPr>
          <a:xfrm>
            <a:off x="8375643" y="4515929"/>
            <a:ext cx="3467819" cy="425570"/>
          </a:xfrm>
          <a:prstGeom prst="roundRect">
            <a:avLst/>
          </a:prstGeom>
          <a:solidFill>
            <a:srgbClr val="8BC7B1"/>
          </a:solidFill>
          <a:ln w="19050">
            <a:solidFill>
              <a:srgbClr val="C5A073"/>
            </a:solidFill>
          </a:ln>
          <a:effectLst>
            <a:outerShdw blurRad="50800" dist="38100" dir="8100000" algn="tr"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fr-FR" sz="1400" dirty="0">
                <a:solidFill>
                  <a:srgbClr val="FFF4E8"/>
                </a:solidFill>
                <a:latin typeface="Eras Demi ITC" panose="020B0805030504020804" pitchFamily="34" charset="0"/>
              </a:rPr>
              <a:t>Développeur Back-End: (Webgencia)</a:t>
            </a:r>
          </a:p>
        </p:txBody>
      </p:sp>
      <p:sp>
        <p:nvSpPr>
          <p:cNvPr id="20" name="Rectangle : coins arrondis 19">
            <a:extLst>
              <a:ext uri="{FF2B5EF4-FFF2-40B4-BE49-F238E27FC236}">
                <a16:creationId xmlns:a16="http://schemas.microsoft.com/office/drawing/2014/main" id="{D22C240A-E5E6-B15E-F984-05795D0F922C}"/>
              </a:ext>
            </a:extLst>
          </p:cNvPr>
          <p:cNvSpPr/>
          <p:nvPr/>
        </p:nvSpPr>
        <p:spPr>
          <a:xfrm>
            <a:off x="8367620" y="5108646"/>
            <a:ext cx="3467819" cy="425570"/>
          </a:xfrm>
          <a:prstGeom prst="roundRect">
            <a:avLst/>
          </a:prstGeom>
          <a:solidFill>
            <a:srgbClr val="8BC7B1"/>
          </a:solidFill>
          <a:ln w="19050">
            <a:solidFill>
              <a:srgbClr val="C5A073"/>
            </a:solidFill>
          </a:ln>
          <a:effectLst>
            <a:outerShdw blurRad="50800" dist="38100" dir="8100000" algn="tr"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fr-FR" sz="1400" dirty="0">
                <a:solidFill>
                  <a:srgbClr val="FFF4E8"/>
                </a:solidFill>
                <a:latin typeface="Eras Demi ITC" panose="020B0805030504020804" pitchFamily="34" charset="0"/>
              </a:rPr>
              <a:t>UI Designer: (Webgencia)</a:t>
            </a:r>
          </a:p>
        </p:txBody>
      </p:sp>
      <p:sp>
        <p:nvSpPr>
          <p:cNvPr id="21" name="Flèche : droite 20">
            <a:extLst>
              <a:ext uri="{FF2B5EF4-FFF2-40B4-BE49-F238E27FC236}">
                <a16:creationId xmlns:a16="http://schemas.microsoft.com/office/drawing/2014/main" id="{4D7A318F-6175-C725-0542-2530DDD15678}"/>
              </a:ext>
            </a:extLst>
          </p:cNvPr>
          <p:cNvSpPr/>
          <p:nvPr/>
        </p:nvSpPr>
        <p:spPr>
          <a:xfrm>
            <a:off x="3427562" y="3975525"/>
            <a:ext cx="552091" cy="269925"/>
          </a:xfrm>
          <a:prstGeom prst="rightArrow">
            <a:avLst/>
          </a:prstGeom>
          <a:solidFill>
            <a:srgbClr val="8BC7B1"/>
          </a:solidFill>
          <a:ln w="19050">
            <a:solidFill>
              <a:srgbClr val="C5A073"/>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lèche : gauche 21">
            <a:extLst>
              <a:ext uri="{FF2B5EF4-FFF2-40B4-BE49-F238E27FC236}">
                <a16:creationId xmlns:a16="http://schemas.microsoft.com/office/drawing/2014/main" id="{658FEE6B-218A-DF61-C985-5749ADC253C2}"/>
              </a:ext>
            </a:extLst>
          </p:cNvPr>
          <p:cNvSpPr/>
          <p:nvPr/>
        </p:nvSpPr>
        <p:spPr>
          <a:xfrm>
            <a:off x="7632218" y="3975524"/>
            <a:ext cx="552091" cy="269925"/>
          </a:xfrm>
          <a:prstGeom prst="leftArrow">
            <a:avLst/>
          </a:prstGeom>
          <a:solidFill>
            <a:srgbClr val="8BC7B1"/>
          </a:solidFill>
          <a:ln w="19050">
            <a:solidFill>
              <a:srgbClr val="C5A073"/>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63494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FF4E8"/>
            </a:gs>
            <a:gs pos="100000">
              <a:srgbClr val="C5A073">
                <a:alpha val="80000"/>
              </a:srgbClr>
            </a:gs>
          </a:gsLst>
          <a:lin ang="2700000" scaled="1"/>
        </a:gra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F956850-AF9E-03FD-8A54-ED54EDB94A55}"/>
              </a:ext>
            </a:extLst>
          </p:cNvPr>
          <p:cNvSpPr>
            <a:spLocks noGrp="1"/>
          </p:cNvSpPr>
          <p:nvPr>
            <p:ph type="ctrTitle"/>
          </p:nvPr>
        </p:nvSpPr>
        <p:spPr>
          <a:xfrm>
            <a:off x="0" y="951029"/>
            <a:ext cx="12192000" cy="526497"/>
          </a:xfrm>
        </p:spPr>
        <p:txBody>
          <a:bodyPr>
            <a:normAutofit/>
          </a:bodyPr>
          <a:lstStyle/>
          <a:p>
            <a:r>
              <a:rPr lang="fr-FR" sz="2800" dirty="0">
                <a:latin typeface="Eras Demi ITC" panose="020B0805030504020804" pitchFamily="34" charset="0"/>
              </a:rPr>
              <a:t>2. Présentation de la page d’accueil du site</a:t>
            </a:r>
          </a:p>
        </p:txBody>
      </p:sp>
      <p:pic>
        <p:nvPicPr>
          <p:cNvPr id="2" name="Image 1">
            <a:extLst>
              <a:ext uri="{FF2B5EF4-FFF2-40B4-BE49-F238E27FC236}">
                <a16:creationId xmlns:a16="http://schemas.microsoft.com/office/drawing/2014/main" id="{F1CCFD9B-C9E7-1AA8-4E5D-78208129D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04" y="130488"/>
            <a:ext cx="1294902" cy="682925"/>
          </a:xfrm>
          <a:prstGeom prst="rect">
            <a:avLst/>
          </a:prstGeom>
          <a:effectLst>
            <a:outerShdw blurRad="50800" dist="38100" dir="8100000" algn="tr" rotWithShape="0">
              <a:prstClr val="black">
                <a:alpha val="40000"/>
              </a:prstClr>
            </a:outerShdw>
          </a:effectLst>
        </p:spPr>
      </p:pic>
      <p:sp>
        <p:nvSpPr>
          <p:cNvPr id="3" name="ZoneTexte 2">
            <a:extLst>
              <a:ext uri="{FF2B5EF4-FFF2-40B4-BE49-F238E27FC236}">
                <a16:creationId xmlns:a16="http://schemas.microsoft.com/office/drawing/2014/main" id="{F915ED9D-99C2-9956-EED6-B8EC8290B3BB}"/>
              </a:ext>
            </a:extLst>
          </p:cNvPr>
          <p:cNvSpPr txBox="1"/>
          <p:nvPr/>
        </p:nvSpPr>
        <p:spPr>
          <a:xfrm>
            <a:off x="10319049" y="0"/>
            <a:ext cx="1872951" cy="646331"/>
          </a:xfrm>
          <a:prstGeom prst="rect">
            <a:avLst/>
          </a:prstGeom>
          <a:noFill/>
        </p:spPr>
        <p:txBody>
          <a:bodyPr wrap="square">
            <a:spAutoFit/>
          </a:bodyPr>
          <a:lstStyle/>
          <a:p>
            <a:pPr algn="ct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Menu Maker by</a:t>
            </a:r>
            <a:b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b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Qwenta</a:t>
            </a:r>
            <a:endParaRPr lang="fr-FR" dirty="0"/>
          </a:p>
        </p:txBody>
      </p:sp>
      <p:pic>
        <p:nvPicPr>
          <p:cNvPr id="7" name="Image 6">
            <a:extLst>
              <a:ext uri="{FF2B5EF4-FFF2-40B4-BE49-F238E27FC236}">
                <a16:creationId xmlns:a16="http://schemas.microsoft.com/office/drawing/2014/main" id="{78E1DC11-AB65-16C9-F5EE-0AA0D69FA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693" y="1782224"/>
            <a:ext cx="3606434" cy="4719888"/>
          </a:xfrm>
          <a:prstGeom prst="rect">
            <a:avLst/>
          </a:prstGeom>
          <a:effectLst>
            <a:outerShdw blurRad="50800" dist="38100" dir="10800000" algn="r" rotWithShape="0">
              <a:prstClr val="black">
                <a:alpha val="40000"/>
              </a:prstClr>
            </a:outerShdw>
          </a:effectLst>
        </p:spPr>
      </p:pic>
      <p:sp>
        <p:nvSpPr>
          <p:cNvPr id="10" name="Sous-titre 4">
            <a:extLst>
              <a:ext uri="{FF2B5EF4-FFF2-40B4-BE49-F238E27FC236}">
                <a16:creationId xmlns:a16="http://schemas.microsoft.com/office/drawing/2014/main" id="{F79DB587-3986-253B-9479-337F6A124236}"/>
              </a:ext>
            </a:extLst>
          </p:cNvPr>
          <p:cNvSpPr txBox="1">
            <a:spLocks/>
          </p:cNvSpPr>
          <p:nvPr/>
        </p:nvSpPr>
        <p:spPr>
          <a:xfrm>
            <a:off x="5388213" y="3176440"/>
            <a:ext cx="5375207" cy="19314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600" dirty="0">
                <a:latin typeface="Eras Demi ITC" panose="020B0805030504020804" pitchFamily="34" charset="0"/>
              </a:rPr>
              <a:t>La page d’accueil du Menu Maker by Qwenta se divise en trois sections offrant une expérience visuelle captivante grâce à son design clair et épuré.</a:t>
            </a:r>
          </a:p>
          <a:p>
            <a:endParaRPr lang="fr-FR" sz="1600" dirty="0">
              <a:latin typeface="Eras Demi ITC" panose="020B0805030504020804" pitchFamily="34" charset="0"/>
            </a:endParaRPr>
          </a:p>
          <a:p>
            <a:r>
              <a:rPr lang="fr-FR" sz="1600" dirty="0">
                <a:latin typeface="Eras Demi ITC" panose="020B0805030504020804" pitchFamily="34" charset="0"/>
              </a:rPr>
              <a:t>L’utilisateur peut se connecter à son compte, débuter la personnalisation de son menu et accéder à toutes les informations nécessaires le guidant pas à pas.</a:t>
            </a:r>
          </a:p>
        </p:txBody>
      </p:sp>
    </p:spTree>
    <p:extLst>
      <p:ext uri="{BB962C8B-B14F-4D97-AF65-F5344CB8AC3E}">
        <p14:creationId xmlns:p14="http://schemas.microsoft.com/office/powerpoint/2010/main" val="2920558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FF4E8"/>
            </a:gs>
            <a:gs pos="100000">
              <a:srgbClr val="C5A073">
                <a:alpha val="80000"/>
              </a:srgbClr>
            </a:gs>
          </a:gsLst>
          <a:lin ang="2700000" scaled="1"/>
        </a:gra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F956850-AF9E-03FD-8A54-ED54EDB94A55}"/>
              </a:ext>
            </a:extLst>
          </p:cNvPr>
          <p:cNvSpPr>
            <a:spLocks noGrp="1"/>
          </p:cNvSpPr>
          <p:nvPr>
            <p:ph type="ctrTitle"/>
          </p:nvPr>
        </p:nvSpPr>
        <p:spPr>
          <a:xfrm>
            <a:off x="2773940" y="851575"/>
            <a:ext cx="6644117" cy="646331"/>
          </a:xfrm>
        </p:spPr>
        <p:txBody>
          <a:bodyPr>
            <a:normAutofit/>
          </a:bodyPr>
          <a:lstStyle/>
          <a:p>
            <a:r>
              <a:rPr lang="fr-FR" sz="2800" dirty="0">
                <a:latin typeface="Eras Demi ITC" panose="020B0805030504020804" pitchFamily="34" charset="0"/>
              </a:rPr>
              <a:t>2.1 DashBoard</a:t>
            </a:r>
          </a:p>
        </p:txBody>
      </p:sp>
      <p:sp>
        <p:nvSpPr>
          <p:cNvPr id="5" name="Sous-titre 4">
            <a:extLst>
              <a:ext uri="{FF2B5EF4-FFF2-40B4-BE49-F238E27FC236}">
                <a16:creationId xmlns:a16="http://schemas.microsoft.com/office/drawing/2014/main" id="{1E117DFD-9972-DA88-B00F-03BB820618DC}"/>
              </a:ext>
            </a:extLst>
          </p:cNvPr>
          <p:cNvSpPr>
            <a:spLocks noGrp="1"/>
          </p:cNvSpPr>
          <p:nvPr>
            <p:ph type="subTitle" idx="1"/>
          </p:nvPr>
        </p:nvSpPr>
        <p:spPr>
          <a:xfrm>
            <a:off x="7293483" y="2585878"/>
            <a:ext cx="4750279" cy="3203276"/>
          </a:xfrm>
        </p:spPr>
        <p:txBody>
          <a:bodyPr>
            <a:normAutofit/>
          </a:bodyPr>
          <a:lstStyle/>
          <a:p>
            <a:r>
              <a:rPr lang="fr-FR" sz="1600" dirty="0"/>
              <a:t>Une fois l’utilisateur connecté à son compte il accède à la Dashboard où il peut exploiter pleinement un éventail étendu de fonctionnalités grâce à une navigation intuitive.</a:t>
            </a:r>
          </a:p>
          <a:p>
            <a:endParaRPr lang="fr-FR" sz="1600" dirty="0"/>
          </a:p>
          <a:p>
            <a:r>
              <a:rPr lang="fr-FR" sz="1600" dirty="0"/>
              <a:t>Il peut consulter la liste de ses menus, avoir les détails de son restaurant et de son compte, créer un menu, le diffuser sur différentes plateformes ou l’imprimer.</a:t>
            </a:r>
          </a:p>
          <a:p>
            <a:endParaRPr lang="fr-FR" sz="1600" dirty="0"/>
          </a:p>
          <a:p>
            <a:r>
              <a:rPr lang="fr-FR" sz="1600" dirty="0"/>
              <a:t>Afin d’enrichir davantage l’expérience utilisateur, des conseils et des guides sont mis à disposition.</a:t>
            </a:r>
          </a:p>
        </p:txBody>
      </p:sp>
      <p:pic>
        <p:nvPicPr>
          <p:cNvPr id="2" name="Image 1">
            <a:extLst>
              <a:ext uri="{FF2B5EF4-FFF2-40B4-BE49-F238E27FC236}">
                <a16:creationId xmlns:a16="http://schemas.microsoft.com/office/drawing/2014/main" id="{F1CCFD9B-C9E7-1AA8-4E5D-78208129D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04" y="130488"/>
            <a:ext cx="1294902" cy="682925"/>
          </a:xfrm>
          <a:prstGeom prst="rect">
            <a:avLst/>
          </a:prstGeom>
          <a:effectLst>
            <a:outerShdw blurRad="50800" dist="38100" dir="8100000" algn="tr" rotWithShape="0">
              <a:prstClr val="black">
                <a:alpha val="40000"/>
              </a:prstClr>
            </a:outerShdw>
          </a:effectLst>
        </p:spPr>
      </p:pic>
      <p:sp>
        <p:nvSpPr>
          <p:cNvPr id="3" name="ZoneTexte 2">
            <a:extLst>
              <a:ext uri="{FF2B5EF4-FFF2-40B4-BE49-F238E27FC236}">
                <a16:creationId xmlns:a16="http://schemas.microsoft.com/office/drawing/2014/main" id="{F915ED9D-99C2-9956-EED6-B8EC8290B3BB}"/>
              </a:ext>
            </a:extLst>
          </p:cNvPr>
          <p:cNvSpPr txBox="1"/>
          <p:nvPr/>
        </p:nvSpPr>
        <p:spPr>
          <a:xfrm>
            <a:off x="10319049" y="0"/>
            <a:ext cx="1872951" cy="646331"/>
          </a:xfrm>
          <a:prstGeom prst="rect">
            <a:avLst/>
          </a:prstGeom>
          <a:noFill/>
        </p:spPr>
        <p:txBody>
          <a:bodyPr wrap="square">
            <a:spAutoFit/>
          </a:bodyPr>
          <a:lstStyle/>
          <a:p>
            <a:pPr algn="ct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Menu Maker by</a:t>
            </a:r>
            <a:b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b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Qwenta</a:t>
            </a:r>
            <a:endParaRPr lang="fr-FR" dirty="0"/>
          </a:p>
        </p:txBody>
      </p:sp>
      <p:pic>
        <p:nvPicPr>
          <p:cNvPr id="7" name="Image 6">
            <a:extLst>
              <a:ext uri="{FF2B5EF4-FFF2-40B4-BE49-F238E27FC236}">
                <a16:creationId xmlns:a16="http://schemas.microsoft.com/office/drawing/2014/main" id="{47135674-DF39-A6A8-4158-C0BCFD34BA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87" y="2058229"/>
            <a:ext cx="6644118" cy="4258574"/>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25905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FF4E8"/>
            </a:gs>
            <a:gs pos="100000">
              <a:srgbClr val="C5A073">
                <a:alpha val="80000"/>
              </a:srgbClr>
            </a:gs>
          </a:gsLst>
          <a:lin ang="2700000" scaled="1"/>
        </a:gra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F956850-AF9E-03FD-8A54-ED54EDB94A55}"/>
              </a:ext>
            </a:extLst>
          </p:cNvPr>
          <p:cNvSpPr>
            <a:spLocks noGrp="1"/>
          </p:cNvSpPr>
          <p:nvPr>
            <p:ph type="ctrTitle"/>
          </p:nvPr>
        </p:nvSpPr>
        <p:spPr>
          <a:xfrm>
            <a:off x="2773941" y="953451"/>
            <a:ext cx="6644117" cy="561083"/>
          </a:xfrm>
        </p:spPr>
        <p:txBody>
          <a:bodyPr>
            <a:normAutofit/>
          </a:bodyPr>
          <a:lstStyle/>
          <a:p>
            <a:r>
              <a:rPr lang="fr-FR" sz="2800" dirty="0">
                <a:latin typeface="Eras Demi ITC" panose="020B0805030504020804" pitchFamily="34" charset="0"/>
              </a:rPr>
              <a:t>2.2 Arborescence du site</a:t>
            </a:r>
          </a:p>
        </p:txBody>
      </p:sp>
      <p:pic>
        <p:nvPicPr>
          <p:cNvPr id="2" name="Image 1">
            <a:extLst>
              <a:ext uri="{FF2B5EF4-FFF2-40B4-BE49-F238E27FC236}">
                <a16:creationId xmlns:a16="http://schemas.microsoft.com/office/drawing/2014/main" id="{F1CCFD9B-C9E7-1AA8-4E5D-78208129D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04" y="130488"/>
            <a:ext cx="1294902" cy="682925"/>
          </a:xfrm>
          <a:prstGeom prst="rect">
            <a:avLst/>
          </a:prstGeom>
          <a:effectLst>
            <a:outerShdw blurRad="50800" dist="38100" dir="8100000" algn="tr" rotWithShape="0">
              <a:prstClr val="black">
                <a:alpha val="40000"/>
              </a:prstClr>
            </a:outerShdw>
          </a:effectLst>
        </p:spPr>
      </p:pic>
      <p:sp>
        <p:nvSpPr>
          <p:cNvPr id="3" name="ZoneTexte 2">
            <a:extLst>
              <a:ext uri="{FF2B5EF4-FFF2-40B4-BE49-F238E27FC236}">
                <a16:creationId xmlns:a16="http://schemas.microsoft.com/office/drawing/2014/main" id="{F915ED9D-99C2-9956-EED6-B8EC8290B3BB}"/>
              </a:ext>
            </a:extLst>
          </p:cNvPr>
          <p:cNvSpPr txBox="1"/>
          <p:nvPr/>
        </p:nvSpPr>
        <p:spPr>
          <a:xfrm>
            <a:off x="10319049" y="0"/>
            <a:ext cx="1872951" cy="646331"/>
          </a:xfrm>
          <a:prstGeom prst="rect">
            <a:avLst/>
          </a:prstGeom>
          <a:noFill/>
        </p:spPr>
        <p:txBody>
          <a:bodyPr wrap="square">
            <a:spAutoFit/>
          </a:bodyPr>
          <a:lstStyle/>
          <a:p>
            <a:pPr algn="ct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Menu Maker by</a:t>
            </a:r>
            <a:b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b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Qwenta</a:t>
            </a:r>
            <a:endParaRPr lang="fr-FR" dirty="0"/>
          </a:p>
        </p:txBody>
      </p:sp>
      <p:sp>
        <p:nvSpPr>
          <p:cNvPr id="6" name="Rectangle : coins arrondis 5">
            <a:extLst>
              <a:ext uri="{FF2B5EF4-FFF2-40B4-BE49-F238E27FC236}">
                <a16:creationId xmlns:a16="http://schemas.microsoft.com/office/drawing/2014/main" id="{70C79420-44DC-3B06-5619-238C4F4B240A}"/>
              </a:ext>
            </a:extLst>
          </p:cNvPr>
          <p:cNvSpPr/>
          <p:nvPr/>
        </p:nvSpPr>
        <p:spPr>
          <a:xfrm>
            <a:off x="699027" y="3855415"/>
            <a:ext cx="1294902" cy="632603"/>
          </a:xfrm>
          <a:prstGeom prst="roundRect">
            <a:avLst/>
          </a:prstGeom>
          <a:solidFill>
            <a:srgbClr val="8BC7B1"/>
          </a:solidFill>
          <a:ln w="19050">
            <a:solidFill>
              <a:srgbClr val="C5A073"/>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FFF4E8"/>
                </a:solidFill>
                <a:latin typeface="Eras Demi ITC" panose="020B0805030504020804" pitchFamily="34" charset="0"/>
              </a:rPr>
              <a:t>Accueil</a:t>
            </a:r>
          </a:p>
        </p:txBody>
      </p:sp>
      <p:sp>
        <p:nvSpPr>
          <p:cNvPr id="7" name="Rectangle : coins arrondis 6">
            <a:extLst>
              <a:ext uri="{FF2B5EF4-FFF2-40B4-BE49-F238E27FC236}">
                <a16:creationId xmlns:a16="http://schemas.microsoft.com/office/drawing/2014/main" id="{DD3E146B-B6AB-930F-5186-FF2E42AC1755}"/>
              </a:ext>
            </a:extLst>
          </p:cNvPr>
          <p:cNvSpPr/>
          <p:nvPr/>
        </p:nvSpPr>
        <p:spPr>
          <a:xfrm>
            <a:off x="3041278" y="1946140"/>
            <a:ext cx="1294902" cy="632603"/>
          </a:xfrm>
          <a:prstGeom prst="roundRect">
            <a:avLst/>
          </a:prstGeom>
          <a:solidFill>
            <a:srgbClr val="FFF4E8"/>
          </a:solidFill>
          <a:ln w="19050">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00" dirty="0">
                <a:solidFill>
                  <a:srgbClr val="C5A073"/>
                </a:solidFill>
                <a:latin typeface="Eras Demi ITC" panose="020B0805030504020804" pitchFamily="34" charset="0"/>
              </a:rPr>
              <a:t>Pricings</a:t>
            </a:r>
          </a:p>
        </p:txBody>
      </p:sp>
      <p:sp>
        <p:nvSpPr>
          <p:cNvPr id="8" name="Rectangle : coins arrondis 7">
            <a:extLst>
              <a:ext uri="{FF2B5EF4-FFF2-40B4-BE49-F238E27FC236}">
                <a16:creationId xmlns:a16="http://schemas.microsoft.com/office/drawing/2014/main" id="{917B95BB-4287-005B-8708-D35F4F5B7E3E}"/>
              </a:ext>
            </a:extLst>
          </p:cNvPr>
          <p:cNvSpPr/>
          <p:nvPr/>
        </p:nvSpPr>
        <p:spPr>
          <a:xfrm>
            <a:off x="3041278" y="3855416"/>
            <a:ext cx="1294902" cy="632603"/>
          </a:xfrm>
          <a:prstGeom prst="roundRect">
            <a:avLst/>
          </a:prstGeom>
          <a:solidFill>
            <a:srgbClr val="FFF4E8"/>
          </a:solidFill>
          <a:ln w="19050">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00" dirty="0">
                <a:solidFill>
                  <a:srgbClr val="C5A073"/>
                </a:solidFill>
                <a:latin typeface="Eras Demi ITC" panose="020B0805030504020804" pitchFamily="34" charset="0"/>
              </a:rPr>
              <a:t>Dashboard</a:t>
            </a:r>
          </a:p>
        </p:txBody>
      </p:sp>
      <p:sp>
        <p:nvSpPr>
          <p:cNvPr id="9" name="Rectangle : coins arrondis 8">
            <a:extLst>
              <a:ext uri="{FF2B5EF4-FFF2-40B4-BE49-F238E27FC236}">
                <a16:creationId xmlns:a16="http://schemas.microsoft.com/office/drawing/2014/main" id="{66FC518D-A758-8C8A-857C-F77CE91AB8F7}"/>
              </a:ext>
            </a:extLst>
          </p:cNvPr>
          <p:cNvSpPr/>
          <p:nvPr/>
        </p:nvSpPr>
        <p:spPr>
          <a:xfrm>
            <a:off x="3041278" y="5775072"/>
            <a:ext cx="1294902" cy="632603"/>
          </a:xfrm>
          <a:prstGeom prst="roundRect">
            <a:avLst/>
          </a:prstGeom>
          <a:solidFill>
            <a:srgbClr val="FFF4E8"/>
          </a:solidFill>
          <a:ln w="19050">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00" dirty="0">
                <a:solidFill>
                  <a:srgbClr val="C5A073"/>
                </a:solidFill>
                <a:latin typeface="Eras Demi ITC" panose="020B0805030504020804" pitchFamily="34" charset="0"/>
              </a:rPr>
              <a:t>Exemples</a:t>
            </a:r>
          </a:p>
        </p:txBody>
      </p:sp>
      <p:sp>
        <p:nvSpPr>
          <p:cNvPr id="10" name="Rectangle : coins arrondis 9">
            <a:extLst>
              <a:ext uri="{FF2B5EF4-FFF2-40B4-BE49-F238E27FC236}">
                <a16:creationId xmlns:a16="http://schemas.microsoft.com/office/drawing/2014/main" id="{D9172965-49CF-1C86-52A9-01E9BD53172C}"/>
              </a:ext>
            </a:extLst>
          </p:cNvPr>
          <p:cNvSpPr/>
          <p:nvPr/>
        </p:nvSpPr>
        <p:spPr>
          <a:xfrm>
            <a:off x="9572838" y="2578743"/>
            <a:ext cx="1294902" cy="632603"/>
          </a:xfrm>
          <a:prstGeom prst="roundRect">
            <a:avLst/>
          </a:prstGeom>
          <a:solidFill>
            <a:srgbClr val="FFF4E8"/>
          </a:solidFill>
          <a:ln w="19050">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C5A073"/>
                </a:solidFill>
                <a:latin typeface="Eras Demi ITC" panose="020B0805030504020804" pitchFamily="34" charset="0"/>
              </a:rPr>
              <a:t>Création de menus</a:t>
            </a:r>
          </a:p>
        </p:txBody>
      </p:sp>
      <p:sp>
        <p:nvSpPr>
          <p:cNvPr id="11" name="Rectangle : coins arrondis 10">
            <a:extLst>
              <a:ext uri="{FF2B5EF4-FFF2-40B4-BE49-F238E27FC236}">
                <a16:creationId xmlns:a16="http://schemas.microsoft.com/office/drawing/2014/main" id="{75858F22-DBFA-E00C-22EA-04CF8D82EDC1}"/>
              </a:ext>
            </a:extLst>
          </p:cNvPr>
          <p:cNvSpPr/>
          <p:nvPr/>
        </p:nvSpPr>
        <p:spPr>
          <a:xfrm>
            <a:off x="6078934" y="2579285"/>
            <a:ext cx="1751150" cy="632603"/>
          </a:xfrm>
          <a:prstGeom prst="roundRect">
            <a:avLst/>
          </a:prstGeom>
          <a:solidFill>
            <a:srgbClr val="C5A073"/>
          </a:solidFill>
          <a:ln w="19050">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00" dirty="0">
                <a:solidFill>
                  <a:srgbClr val="FFF4E8"/>
                </a:solidFill>
                <a:latin typeface="Eras Demi ITC" panose="020B0805030504020804" pitchFamily="34" charset="0"/>
              </a:rPr>
              <a:t>Menus crées précédemment</a:t>
            </a:r>
          </a:p>
        </p:txBody>
      </p:sp>
      <p:sp>
        <p:nvSpPr>
          <p:cNvPr id="12" name="Rectangle : coins arrondis 11">
            <a:extLst>
              <a:ext uri="{FF2B5EF4-FFF2-40B4-BE49-F238E27FC236}">
                <a16:creationId xmlns:a16="http://schemas.microsoft.com/office/drawing/2014/main" id="{350A2822-B415-1A88-03C8-25734C85F157}"/>
              </a:ext>
            </a:extLst>
          </p:cNvPr>
          <p:cNvSpPr/>
          <p:nvPr/>
        </p:nvSpPr>
        <p:spPr>
          <a:xfrm>
            <a:off x="6078934" y="3855415"/>
            <a:ext cx="1751150" cy="632603"/>
          </a:xfrm>
          <a:prstGeom prst="roundRect">
            <a:avLst/>
          </a:prstGeom>
          <a:solidFill>
            <a:srgbClr val="C5A073"/>
          </a:solidFill>
          <a:ln w="19050">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00" dirty="0">
                <a:solidFill>
                  <a:srgbClr val="FFF4E8"/>
                </a:solidFill>
                <a:latin typeface="Eras Demi ITC" panose="020B0805030504020804" pitchFamily="34" charset="0"/>
              </a:rPr>
              <a:t>Mon restaurant</a:t>
            </a:r>
          </a:p>
        </p:txBody>
      </p:sp>
      <p:sp>
        <p:nvSpPr>
          <p:cNvPr id="13" name="Rectangle : coins arrondis 12">
            <a:extLst>
              <a:ext uri="{FF2B5EF4-FFF2-40B4-BE49-F238E27FC236}">
                <a16:creationId xmlns:a16="http://schemas.microsoft.com/office/drawing/2014/main" id="{B22764FA-A99C-C122-BF37-3E2BB00422F1}"/>
              </a:ext>
            </a:extLst>
          </p:cNvPr>
          <p:cNvSpPr/>
          <p:nvPr/>
        </p:nvSpPr>
        <p:spPr>
          <a:xfrm>
            <a:off x="6078934" y="5142469"/>
            <a:ext cx="1751150" cy="632603"/>
          </a:xfrm>
          <a:prstGeom prst="roundRect">
            <a:avLst/>
          </a:prstGeom>
          <a:solidFill>
            <a:srgbClr val="C5A073"/>
          </a:solidFill>
          <a:ln w="19050">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00" dirty="0">
                <a:solidFill>
                  <a:srgbClr val="FFF4E8"/>
                </a:solidFill>
                <a:latin typeface="Eras Demi ITC" panose="020B0805030504020804" pitchFamily="34" charset="0"/>
              </a:rPr>
              <a:t>Mon compte</a:t>
            </a:r>
          </a:p>
        </p:txBody>
      </p:sp>
      <p:cxnSp>
        <p:nvCxnSpPr>
          <p:cNvPr id="15" name="Connecteur droit 14">
            <a:extLst>
              <a:ext uri="{FF2B5EF4-FFF2-40B4-BE49-F238E27FC236}">
                <a16:creationId xmlns:a16="http://schemas.microsoft.com/office/drawing/2014/main" id="{A0C3AC93-4D8D-299D-83A8-A86CAE0886CF}"/>
              </a:ext>
            </a:extLst>
          </p:cNvPr>
          <p:cNvCxnSpPr>
            <a:stCxn id="6" idx="3"/>
            <a:endCxn id="7" idx="1"/>
          </p:cNvCxnSpPr>
          <p:nvPr/>
        </p:nvCxnSpPr>
        <p:spPr>
          <a:xfrm flipV="1">
            <a:off x="1993929" y="2262442"/>
            <a:ext cx="1047349" cy="1909275"/>
          </a:xfrm>
          <a:prstGeom prst="line">
            <a:avLst/>
          </a:prstGeom>
        </p:spPr>
        <p:style>
          <a:lnRef idx="1">
            <a:schemeClr val="dk1"/>
          </a:lnRef>
          <a:fillRef idx="0">
            <a:schemeClr val="dk1"/>
          </a:fillRef>
          <a:effectRef idx="0">
            <a:schemeClr val="dk1"/>
          </a:effectRef>
          <a:fontRef idx="minor">
            <a:schemeClr val="tx1"/>
          </a:fontRef>
        </p:style>
      </p:cxnSp>
      <p:cxnSp>
        <p:nvCxnSpPr>
          <p:cNvPr id="17" name="Connecteur droit 16">
            <a:extLst>
              <a:ext uri="{FF2B5EF4-FFF2-40B4-BE49-F238E27FC236}">
                <a16:creationId xmlns:a16="http://schemas.microsoft.com/office/drawing/2014/main" id="{CAC1DAEE-3380-C731-2217-7CF8B25382D7}"/>
              </a:ext>
            </a:extLst>
          </p:cNvPr>
          <p:cNvCxnSpPr>
            <a:stCxn id="6" idx="3"/>
            <a:endCxn id="9" idx="1"/>
          </p:cNvCxnSpPr>
          <p:nvPr/>
        </p:nvCxnSpPr>
        <p:spPr>
          <a:xfrm>
            <a:off x="1993929" y="4171717"/>
            <a:ext cx="1047349" cy="1919657"/>
          </a:xfrm>
          <a:prstGeom prst="line">
            <a:avLst/>
          </a:prstGeom>
        </p:spPr>
        <p:style>
          <a:lnRef idx="1">
            <a:schemeClr val="dk1"/>
          </a:lnRef>
          <a:fillRef idx="0">
            <a:schemeClr val="dk1"/>
          </a:fillRef>
          <a:effectRef idx="0">
            <a:schemeClr val="dk1"/>
          </a:effectRef>
          <a:fontRef idx="minor">
            <a:schemeClr val="tx1"/>
          </a:fontRef>
        </p:style>
      </p:cxnSp>
      <p:cxnSp>
        <p:nvCxnSpPr>
          <p:cNvPr id="19" name="Connecteur droit 18">
            <a:extLst>
              <a:ext uri="{FF2B5EF4-FFF2-40B4-BE49-F238E27FC236}">
                <a16:creationId xmlns:a16="http://schemas.microsoft.com/office/drawing/2014/main" id="{643E96A4-CE6B-23E0-84C5-E00F715010AF}"/>
              </a:ext>
            </a:extLst>
          </p:cNvPr>
          <p:cNvCxnSpPr>
            <a:stCxn id="6" idx="3"/>
            <a:endCxn id="8" idx="1"/>
          </p:cNvCxnSpPr>
          <p:nvPr/>
        </p:nvCxnSpPr>
        <p:spPr>
          <a:xfrm>
            <a:off x="1993929" y="4171717"/>
            <a:ext cx="1047349" cy="1"/>
          </a:xfrm>
          <a:prstGeom prst="line">
            <a:avLst/>
          </a:prstGeom>
        </p:spPr>
        <p:style>
          <a:lnRef idx="1">
            <a:schemeClr val="dk1"/>
          </a:lnRef>
          <a:fillRef idx="0">
            <a:schemeClr val="dk1"/>
          </a:fillRef>
          <a:effectRef idx="0">
            <a:schemeClr val="dk1"/>
          </a:effectRef>
          <a:fontRef idx="minor">
            <a:schemeClr val="tx1"/>
          </a:fontRef>
        </p:style>
      </p:cxnSp>
      <p:cxnSp>
        <p:nvCxnSpPr>
          <p:cNvPr id="21" name="Connecteur droit 20">
            <a:extLst>
              <a:ext uri="{FF2B5EF4-FFF2-40B4-BE49-F238E27FC236}">
                <a16:creationId xmlns:a16="http://schemas.microsoft.com/office/drawing/2014/main" id="{A14E753B-9513-F5AA-105C-A380C8C40F01}"/>
              </a:ext>
            </a:extLst>
          </p:cNvPr>
          <p:cNvCxnSpPr>
            <a:stCxn id="8" idx="3"/>
            <a:endCxn id="11" idx="1"/>
          </p:cNvCxnSpPr>
          <p:nvPr/>
        </p:nvCxnSpPr>
        <p:spPr>
          <a:xfrm flipV="1">
            <a:off x="4336180" y="2895587"/>
            <a:ext cx="1742754" cy="1276131"/>
          </a:xfrm>
          <a:prstGeom prst="line">
            <a:avLst/>
          </a:prstGeom>
        </p:spPr>
        <p:style>
          <a:lnRef idx="1">
            <a:schemeClr val="dk1"/>
          </a:lnRef>
          <a:fillRef idx="0">
            <a:schemeClr val="dk1"/>
          </a:fillRef>
          <a:effectRef idx="0">
            <a:schemeClr val="dk1"/>
          </a:effectRef>
          <a:fontRef idx="minor">
            <a:schemeClr val="tx1"/>
          </a:fontRef>
        </p:style>
      </p:cxnSp>
      <p:cxnSp>
        <p:nvCxnSpPr>
          <p:cNvPr id="23" name="Connecteur droit 22">
            <a:extLst>
              <a:ext uri="{FF2B5EF4-FFF2-40B4-BE49-F238E27FC236}">
                <a16:creationId xmlns:a16="http://schemas.microsoft.com/office/drawing/2014/main" id="{9080E9BC-2D66-E670-0D81-1136C3D74E68}"/>
              </a:ext>
            </a:extLst>
          </p:cNvPr>
          <p:cNvCxnSpPr>
            <a:stCxn id="8" idx="3"/>
            <a:endCxn id="13" idx="1"/>
          </p:cNvCxnSpPr>
          <p:nvPr/>
        </p:nvCxnSpPr>
        <p:spPr>
          <a:xfrm>
            <a:off x="4336180" y="4171718"/>
            <a:ext cx="1742754" cy="1287053"/>
          </a:xfrm>
          <a:prstGeom prst="line">
            <a:avLst/>
          </a:prstGeom>
        </p:spPr>
        <p:style>
          <a:lnRef idx="1">
            <a:schemeClr val="dk1"/>
          </a:lnRef>
          <a:fillRef idx="0">
            <a:schemeClr val="dk1"/>
          </a:fillRef>
          <a:effectRef idx="0">
            <a:schemeClr val="dk1"/>
          </a:effectRef>
          <a:fontRef idx="minor">
            <a:schemeClr val="tx1"/>
          </a:fontRef>
        </p:style>
      </p:cxnSp>
      <p:cxnSp>
        <p:nvCxnSpPr>
          <p:cNvPr id="25" name="Connecteur droit 24">
            <a:extLst>
              <a:ext uri="{FF2B5EF4-FFF2-40B4-BE49-F238E27FC236}">
                <a16:creationId xmlns:a16="http://schemas.microsoft.com/office/drawing/2014/main" id="{4156EF08-FA61-F0E0-838C-A46D6F179E02}"/>
              </a:ext>
            </a:extLst>
          </p:cNvPr>
          <p:cNvCxnSpPr>
            <a:stCxn id="8" idx="3"/>
            <a:endCxn id="12" idx="1"/>
          </p:cNvCxnSpPr>
          <p:nvPr/>
        </p:nvCxnSpPr>
        <p:spPr>
          <a:xfrm flipV="1">
            <a:off x="4336180" y="4171717"/>
            <a:ext cx="1742754" cy="1"/>
          </a:xfrm>
          <a:prstGeom prst="line">
            <a:avLst/>
          </a:prstGeom>
        </p:spPr>
        <p:style>
          <a:lnRef idx="1">
            <a:schemeClr val="dk1"/>
          </a:lnRef>
          <a:fillRef idx="0">
            <a:schemeClr val="dk1"/>
          </a:fillRef>
          <a:effectRef idx="0">
            <a:schemeClr val="dk1"/>
          </a:effectRef>
          <a:fontRef idx="minor">
            <a:schemeClr val="tx1"/>
          </a:fontRef>
        </p:style>
      </p:cxnSp>
      <p:cxnSp>
        <p:nvCxnSpPr>
          <p:cNvPr id="27" name="Connecteur droit 26">
            <a:extLst>
              <a:ext uri="{FF2B5EF4-FFF2-40B4-BE49-F238E27FC236}">
                <a16:creationId xmlns:a16="http://schemas.microsoft.com/office/drawing/2014/main" id="{E812FD88-7E9E-7EB5-670D-E6C3775480D6}"/>
              </a:ext>
            </a:extLst>
          </p:cNvPr>
          <p:cNvCxnSpPr>
            <a:stCxn id="11" idx="3"/>
            <a:endCxn id="10" idx="1"/>
          </p:cNvCxnSpPr>
          <p:nvPr/>
        </p:nvCxnSpPr>
        <p:spPr>
          <a:xfrm flipV="1">
            <a:off x="7830084" y="2895045"/>
            <a:ext cx="1742754" cy="542"/>
          </a:xfrm>
          <a:prstGeom prst="line">
            <a:avLst/>
          </a:prstGeom>
        </p:spPr>
        <p:style>
          <a:lnRef idx="1">
            <a:schemeClr val="dk1"/>
          </a:lnRef>
          <a:fillRef idx="0">
            <a:schemeClr val="dk1"/>
          </a:fillRef>
          <a:effectRef idx="0">
            <a:schemeClr val="dk1"/>
          </a:effectRef>
          <a:fontRef idx="minor">
            <a:schemeClr val="tx1"/>
          </a:fontRef>
        </p:style>
      </p:cxnSp>
      <p:cxnSp>
        <p:nvCxnSpPr>
          <p:cNvPr id="30" name="Connecteur droit 29">
            <a:extLst>
              <a:ext uri="{FF2B5EF4-FFF2-40B4-BE49-F238E27FC236}">
                <a16:creationId xmlns:a16="http://schemas.microsoft.com/office/drawing/2014/main" id="{801854B8-13CE-7533-D08A-D089D5B05799}"/>
              </a:ext>
            </a:extLst>
          </p:cNvPr>
          <p:cNvCxnSpPr>
            <a:stCxn id="8" idx="3"/>
            <a:endCxn id="10" idx="1"/>
          </p:cNvCxnSpPr>
          <p:nvPr/>
        </p:nvCxnSpPr>
        <p:spPr>
          <a:xfrm flipV="1">
            <a:off x="4336180" y="2895045"/>
            <a:ext cx="5236658" cy="1276673"/>
          </a:xfrm>
          <a:prstGeom prst="line">
            <a:avLst/>
          </a:prstGeom>
        </p:spPr>
        <p:style>
          <a:lnRef idx="1">
            <a:schemeClr val="dk1"/>
          </a:lnRef>
          <a:fillRef idx="0">
            <a:schemeClr val="dk1"/>
          </a:fillRef>
          <a:effectRef idx="0">
            <a:schemeClr val="dk1"/>
          </a:effectRef>
          <a:fontRef idx="minor">
            <a:schemeClr val="tx1"/>
          </a:fontRef>
        </p:style>
      </p:cxnSp>
      <p:sp>
        <p:nvSpPr>
          <p:cNvPr id="33" name="Rectangle : coins arrondis 32">
            <a:extLst>
              <a:ext uri="{FF2B5EF4-FFF2-40B4-BE49-F238E27FC236}">
                <a16:creationId xmlns:a16="http://schemas.microsoft.com/office/drawing/2014/main" id="{D0BD74AA-0065-F824-F624-0625C051D167}"/>
              </a:ext>
            </a:extLst>
          </p:cNvPr>
          <p:cNvSpPr/>
          <p:nvPr/>
        </p:nvSpPr>
        <p:spPr>
          <a:xfrm>
            <a:off x="8938952" y="4144775"/>
            <a:ext cx="2562675" cy="1313995"/>
          </a:xfrm>
          <a:prstGeom prst="roundRect">
            <a:avLst/>
          </a:prstGeom>
          <a:solidFill>
            <a:srgbClr val="8BC7B1"/>
          </a:solidFill>
          <a:ln w="19050">
            <a:solidFill>
              <a:srgbClr val="C5A073"/>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50" dirty="0">
              <a:solidFill>
                <a:srgbClr val="FFF4E8"/>
              </a:solidFill>
              <a:latin typeface="Eras Medium ITC" panose="020B0602030504020804" pitchFamily="34" charset="0"/>
            </a:endParaRPr>
          </a:p>
          <a:p>
            <a:pPr algn="ctr"/>
            <a:r>
              <a:rPr lang="fr-FR" sz="1250" dirty="0">
                <a:solidFill>
                  <a:srgbClr val="FFF4E8"/>
                </a:solidFill>
                <a:latin typeface="Eras Medium ITC" panose="020B0602030504020804" pitchFamily="34" charset="0"/>
              </a:rPr>
              <a:t>Présentation de la structure du site Menu Maker by Qwenta. Il s’agit d’une organisation qui garantit une navigation claire et fluide complétée par une interface conviviale et élégante.</a:t>
            </a:r>
          </a:p>
          <a:p>
            <a:pPr algn="ctr"/>
            <a:endParaRPr lang="fr-FR" sz="1200" dirty="0">
              <a:solidFill>
                <a:srgbClr val="FFF4E8"/>
              </a:solidFill>
              <a:latin typeface="Eras Demi ITC" panose="020B0805030504020804" pitchFamily="34" charset="0"/>
            </a:endParaRPr>
          </a:p>
        </p:txBody>
      </p:sp>
    </p:spTree>
    <p:extLst>
      <p:ext uri="{BB962C8B-B14F-4D97-AF65-F5344CB8AC3E}">
        <p14:creationId xmlns:p14="http://schemas.microsoft.com/office/powerpoint/2010/main" val="832015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FF4E8"/>
            </a:gs>
            <a:gs pos="100000">
              <a:srgbClr val="C5A073">
                <a:alpha val="80000"/>
              </a:srgbClr>
            </a:gs>
          </a:gsLst>
          <a:lin ang="2700000" scaled="1"/>
        </a:gra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F956850-AF9E-03FD-8A54-ED54EDB94A55}"/>
              </a:ext>
            </a:extLst>
          </p:cNvPr>
          <p:cNvSpPr>
            <a:spLocks noGrp="1"/>
          </p:cNvSpPr>
          <p:nvPr>
            <p:ph type="ctrTitle"/>
          </p:nvPr>
        </p:nvSpPr>
        <p:spPr>
          <a:xfrm>
            <a:off x="1907289" y="851575"/>
            <a:ext cx="8411759" cy="521987"/>
          </a:xfrm>
        </p:spPr>
        <p:txBody>
          <a:bodyPr anchor="t">
            <a:normAutofit/>
          </a:bodyPr>
          <a:lstStyle/>
          <a:p>
            <a:r>
              <a:rPr lang="fr-FR" sz="2800" dirty="0">
                <a:latin typeface="Eras Demi ITC" panose="020B0805030504020804" pitchFamily="34" charset="0"/>
              </a:rPr>
              <a:t>3. Solution technique, résumé des technologies</a:t>
            </a:r>
          </a:p>
        </p:txBody>
      </p:sp>
      <p:sp>
        <p:nvSpPr>
          <p:cNvPr id="5" name="Sous-titre 4">
            <a:extLst>
              <a:ext uri="{FF2B5EF4-FFF2-40B4-BE49-F238E27FC236}">
                <a16:creationId xmlns:a16="http://schemas.microsoft.com/office/drawing/2014/main" id="{1E117DFD-9972-DA88-B00F-03BB820618DC}"/>
              </a:ext>
            </a:extLst>
          </p:cNvPr>
          <p:cNvSpPr>
            <a:spLocks noGrp="1"/>
          </p:cNvSpPr>
          <p:nvPr>
            <p:ph type="subTitle" idx="1"/>
          </p:nvPr>
        </p:nvSpPr>
        <p:spPr>
          <a:xfrm>
            <a:off x="4427348" y="1391038"/>
            <a:ext cx="3337304" cy="375536"/>
          </a:xfrm>
        </p:spPr>
        <p:txBody>
          <a:bodyPr>
            <a:normAutofit/>
          </a:bodyPr>
          <a:lstStyle/>
          <a:p>
            <a:r>
              <a:rPr lang="fr-FR" sz="1400" dirty="0"/>
              <a:t>Voici un schéma des technologies utilisées</a:t>
            </a:r>
          </a:p>
        </p:txBody>
      </p:sp>
      <p:pic>
        <p:nvPicPr>
          <p:cNvPr id="2" name="Image 1">
            <a:extLst>
              <a:ext uri="{FF2B5EF4-FFF2-40B4-BE49-F238E27FC236}">
                <a16:creationId xmlns:a16="http://schemas.microsoft.com/office/drawing/2014/main" id="{F1CCFD9B-C9E7-1AA8-4E5D-78208129D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04" y="130488"/>
            <a:ext cx="1294902" cy="682925"/>
          </a:xfrm>
          <a:prstGeom prst="rect">
            <a:avLst/>
          </a:prstGeom>
          <a:effectLst>
            <a:outerShdw blurRad="50800" dist="38100" dir="8100000" algn="tr" rotWithShape="0">
              <a:prstClr val="black">
                <a:alpha val="40000"/>
              </a:prstClr>
            </a:outerShdw>
          </a:effectLst>
        </p:spPr>
      </p:pic>
      <p:sp>
        <p:nvSpPr>
          <p:cNvPr id="3" name="ZoneTexte 2">
            <a:extLst>
              <a:ext uri="{FF2B5EF4-FFF2-40B4-BE49-F238E27FC236}">
                <a16:creationId xmlns:a16="http://schemas.microsoft.com/office/drawing/2014/main" id="{F915ED9D-99C2-9956-EED6-B8EC8290B3BB}"/>
              </a:ext>
            </a:extLst>
          </p:cNvPr>
          <p:cNvSpPr txBox="1"/>
          <p:nvPr/>
        </p:nvSpPr>
        <p:spPr>
          <a:xfrm>
            <a:off x="10319049" y="0"/>
            <a:ext cx="1872951" cy="646331"/>
          </a:xfrm>
          <a:prstGeom prst="rect">
            <a:avLst/>
          </a:prstGeom>
          <a:noFill/>
        </p:spPr>
        <p:txBody>
          <a:bodyPr wrap="square">
            <a:spAutoFit/>
          </a:bodyPr>
          <a:lstStyle/>
          <a:p>
            <a:pPr algn="ct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Menu Maker by</a:t>
            </a:r>
            <a:b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b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Qwenta</a:t>
            </a:r>
            <a:endParaRPr lang="fr-FR" dirty="0"/>
          </a:p>
        </p:txBody>
      </p:sp>
      <p:sp>
        <p:nvSpPr>
          <p:cNvPr id="6" name="Rectangle : coins arrondis 5">
            <a:extLst>
              <a:ext uri="{FF2B5EF4-FFF2-40B4-BE49-F238E27FC236}">
                <a16:creationId xmlns:a16="http://schemas.microsoft.com/office/drawing/2014/main" id="{9BFC6F2F-6301-DD1E-AC67-2A3474F3CC7F}"/>
              </a:ext>
            </a:extLst>
          </p:cNvPr>
          <p:cNvSpPr/>
          <p:nvPr/>
        </p:nvSpPr>
        <p:spPr>
          <a:xfrm>
            <a:off x="6879270" y="2656608"/>
            <a:ext cx="1196961" cy="341428"/>
          </a:xfrm>
          <a:prstGeom prst="roundRect">
            <a:avLst/>
          </a:prstGeom>
          <a:solidFill>
            <a:srgbClr val="FFF4E8"/>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C5A073"/>
                </a:solidFill>
                <a:latin typeface="Eras Demi ITC" panose="020B0805030504020804" pitchFamily="34" charset="0"/>
              </a:rPr>
              <a:t>React modal</a:t>
            </a:r>
          </a:p>
        </p:txBody>
      </p:sp>
      <p:sp>
        <p:nvSpPr>
          <p:cNvPr id="7" name="Rectangle : coins arrondis 6">
            <a:extLst>
              <a:ext uri="{FF2B5EF4-FFF2-40B4-BE49-F238E27FC236}">
                <a16:creationId xmlns:a16="http://schemas.microsoft.com/office/drawing/2014/main" id="{073D922C-3576-B5B3-5541-08AEB79958CF}"/>
              </a:ext>
            </a:extLst>
          </p:cNvPr>
          <p:cNvSpPr/>
          <p:nvPr/>
        </p:nvSpPr>
        <p:spPr>
          <a:xfrm>
            <a:off x="6879270" y="3165781"/>
            <a:ext cx="1196961" cy="341428"/>
          </a:xfrm>
          <a:prstGeom prst="roundRect">
            <a:avLst/>
          </a:prstGeom>
          <a:solidFill>
            <a:srgbClr val="FFF4E8"/>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C5A073"/>
                </a:solidFill>
                <a:latin typeface="Eras Demi ITC" panose="020B0805030504020804" pitchFamily="34" charset="0"/>
              </a:rPr>
              <a:t>React-to-print</a:t>
            </a:r>
          </a:p>
        </p:txBody>
      </p:sp>
      <p:sp>
        <p:nvSpPr>
          <p:cNvPr id="8" name="Rectangle : coins arrondis 7">
            <a:extLst>
              <a:ext uri="{FF2B5EF4-FFF2-40B4-BE49-F238E27FC236}">
                <a16:creationId xmlns:a16="http://schemas.microsoft.com/office/drawing/2014/main" id="{9158FA05-A1FB-9B32-4791-935EDC106EBC}"/>
              </a:ext>
            </a:extLst>
          </p:cNvPr>
          <p:cNvSpPr/>
          <p:nvPr/>
        </p:nvSpPr>
        <p:spPr>
          <a:xfrm>
            <a:off x="6879270" y="2141226"/>
            <a:ext cx="1196961" cy="341428"/>
          </a:xfrm>
          <a:prstGeom prst="roundRect">
            <a:avLst/>
          </a:prstGeom>
          <a:solidFill>
            <a:srgbClr val="FFF4E8"/>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C5A073"/>
                </a:solidFill>
                <a:latin typeface="Eras Demi ITC" panose="020B0805030504020804" pitchFamily="34" charset="0"/>
              </a:rPr>
              <a:t>React-PDF</a:t>
            </a:r>
          </a:p>
        </p:txBody>
      </p:sp>
      <p:sp>
        <p:nvSpPr>
          <p:cNvPr id="9" name="Rectangle : coins arrondis 8">
            <a:extLst>
              <a:ext uri="{FF2B5EF4-FFF2-40B4-BE49-F238E27FC236}">
                <a16:creationId xmlns:a16="http://schemas.microsoft.com/office/drawing/2014/main" id="{57715FFC-74C5-8F77-1473-A89E380CC72A}"/>
              </a:ext>
            </a:extLst>
          </p:cNvPr>
          <p:cNvSpPr/>
          <p:nvPr/>
        </p:nvSpPr>
        <p:spPr>
          <a:xfrm>
            <a:off x="6885271" y="5476352"/>
            <a:ext cx="1196961" cy="341428"/>
          </a:xfrm>
          <a:prstGeom prst="roundRect">
            <a:avLst/>
          </a:prstGeom>
          <a:solidFill>
            <a:srgbClr val="FFF4E8"/>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C5A073"/>
                </a:solidFill>
                <a:latin typeface="Eras Demi ITC" panose="020B0805030504020804" pitchFamily="34" charset="0"/>
              </a:rPr>
              <a:t>Express.js</a:t>
            </a:r>
          </a:p>
        </p:txBody>
      </p:sp>
      <p:sp>
        <p:nvSpPr>
          <p:cNvPr id="10" name="Rectangle : coins arrondis 9">
            <a:extLst>
              <a:ext uri="{FF2B5EF4-FFF2-40B4-BE49-F238E27FC236}">
                <a16:creationId xmlns:a16="http://schemas.microsoft.com/office/drawing/2014/main" id="{0E2AEC94-FF3A-0058-99AA-3EED062EC9F8}"/>
              </a:ext>
            </a:extLst>
          </p:cNvPr>
          <p:cNvSpPr/>
          <p:nvPr/>
        </p:nvSpPr>
        <p:spPr>
          <a:xfrm>
            <a:off x="6879270" y="5986539"/>
            <a:ext cx="1196961" cy="341428"/>
          </a:xfrm>
          <a:prstGeom prst="roundRect">
            <a:avLst/>
          </a:prstGeom>
          <a:solidFill>
            <a:srgbClr val="FFF4E8"/>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C5A073"/>
                </a:solidFill>
                <a:latin typeface="Eras Demi ITC" panose="020B0805030504020804" pitchFamily="34" charset="0"/>
              </a:rPr>
              <a:t>NodeMailer</a:t>
            </a:r>
          </a:p>
        </p:txBody>
      </p:sp>
      <p:sp>
        <p:nvSpPr>
          <p:cNvPr id="11" name="Rectangle : coins arrondis 10">
            <a:extLst>
              <a:ext uri="{FF2B5EF4-FFF2-40B4-BE49-F238E27FC236}">
                <a16:creationId xmlns:a16="http://schemas.microsoft.com/office/drawing/2014/main" id="{EA65BC9E-D933-D3C3-DEF0-41E8F756F826}"/>
              </a:ext>
            </a:extLst>
          </p:cNvPr>
          <p:cNvSpPr/>
          <p:nvPr/>
        </p:nvSpPr>
        <p:spPr>
          <a:xfrm>
            <a:off x="6867925" y="4963939"/>
            <a:ext cx="1196961" cy="341428"/>
          </a:xfrm>
          <a:prstGeom prst="roundRect">
            <a:avLst/>
          </a:prstGeom>
          <a:solidFill>
            <a:srgbClr val="FFF4E8"/>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C5A073"/>
                </a:solidFill>
                <a:latin typeface="Eras Demi ITC" panose="020B0805030504020804" pitchFamily="34" charset="0"/>
              </a:rPr>
              <a:t>Passport.js</a:t>
            </a:r>
          </a:p>
        </p:txBody>
      </p:sp>
      <p:sp>
        <p:nvSpPr>
          <p:cNvPr id="12" name="Rectangle : coins arrondis 11">
            <a:extLst>
              <a:ext uri="{FF2B5EF4-FFF2-40B4-BE49-F238E27FC236}">
                <a16:creationId xmlns:a16="http://schemas.microsoft.com/office/drawing/2014/main" id="{EE7CBABE-01BF-4146-9A40-7BE97B1D34A3}"/>
              </a:ext>
            </a:extLst>
          </p:cNvPr>
          <p:cNvSpPr/>
          <p:nvPr/>
        </p:nvSpPr>
        <p:spPr>
          <a:xfrm>
            <a:off x="3756695" y="2563360"/>
            <a:ext cx="1196961" cy="521986"/>
          </a:xfrm>
          <a:prstGeom prst="roundRect">
            <a:avLst/>
          </a:prstGeom>
          <a:solidFill>
            <a:srgbClr val="00B0F0"/>
          </a:solidFill>
          <a:ln>
            <a:solidFill>
              <a:schemeClr val="tx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bg1"/>
                </a:solidFill>
                <a:latin typeface="Eras Demi ITC" panose="020B0805030504020804" pitchFamily="34" charset="0"/>
              </a:rPr>
              <a:t>REACT.JS</a:t>
            </a:r>
          </a:p>
        </p:txBody>
      </p:sp>
      <p:sp>
        <p:nvSpPr>
          <p:cNvPr id="13" name="Rectangle : coins arrondis 12">
            <a:extLst>
              <a:ext uri="{FF2B5EF4-FFF2-40B4-BE49-F238E27FC236}">
                <a16:creationId xmlns:a16="http://schemas.microsoft.com/office/drawing/2014/main" id="{B2A5B31C-5C4C-E9F6-6D90-81E0B7327C1D}"/>
              </a:ext>
            </a:extLst>
          </p:cNvPr>
          <p:cNvSpPr/>
          <p:nvPr/>
        </p:nvSpPr>
        <p:spPr>
          <a:xfrm>
            <a:off x="3756695" y="5386074"/>
            <a:ext cx="1196961" cy="521985"/>
          </a:xfrm>
          <a:prstGeom prst="roundRect">
            <a:avLst/>
          </a:prstGeom>
          <a:solidFill>
            <a:srgbClr val="00B050"/>
          </a:solidFill>
          <a:ln>
            <a:solidFill>
              <a:schemeClr val="tx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bg1"/>
                </a:solidFill>
                <a:latin typeface="Eras Demi ITC" panose="020B0805030504020804" pitchFamily="34" charset="0"/>
              </a:rPr>
              <a:t>NODE.JS</a:t>
            </a:r>
          </a:p>
        </p:txBody>
      </p:sp>
      <p:sp>
        <p:nvSpPr>
          <p:cNvPr id="14" name="Rectangle : coins arrondis 13">
            <a:extLst>
              <a:ext uri="{FF2B5EF4-FFF2-40B4-BE49-F238E27FC236}">
                <a16:creationId xmlns:a16="http://schemas.microsoft.com/office/drawing/2014/main" id="{DE0489F5-1701-92C0-BDA5-94ED352F95A0}"/>
              </a:ext>
            </a:extLst>
          </p:cNvPr>
          <p:cNvSpPr/>
          <p:nvPr/>
        </p:nvSpPr>
        <p:spPr>
          <a:xfrm>
            <a:off x="534292" y="3869062"/>
            <a:ext cx="1616881" cy="733295"/>
          </a:xfrm>
          <a:prstGeom prst="roundRect">
            <a:avLst/>
          </a:prstGeom>
          <a:solidFill>
            <a:schemeClr val="accent4"/>
          </a:solidFill>
          <a:ln>
            <a:solidFill>
              <a:schemeClr val="tx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latin typeface="Eras Demi ITC" panose="020B0805030504020804" pitchFamily="34" charset="0"/>
              </a:rPr>
              <a:t>JAVASCRIPT</a:t>
            </a:r>
          </a:p>
        </p:txBody>
      </p:sp>
      <p:sp>
        <p:nvSpPr>
          <p:cNvPr id="15" name="Rectangle : coins arrondis 14">
            <a:extLst>
              <a:ext uri="{FF2B5EF4-FFF2-40B4-BE49-F238E27FC236}">
                <a16:creationId xmlns:a16="http://schemas.microsoft.com/office/drawing/2014/main" id="{50FF3C21-D652-30D4-0B15-A1C2729AFFDA}"/>
              </a:ext>
            </a:extLst>
          </p:cNvPr>
          <p:cNvSpPr/>
          <p:nvPr/>
        </p:nvSpPr>
        <p:spPr>
          <a:xfrm>
            <a:off x="3391440" y="1876782"/>
            <a:ext cx="1927465" cy="375536"/>
          </a:xfrm>
          <a:prstGeom prst="roundRect">
            <a:avLst/>
          </a:prstGeom>
          <a:solidFill>
            <a:srgbClr val="C00000"/>
          </a:solidFill>
          <a:ln>
            <a:solidFill>
              <a:schemeClr val="tx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bg1"/>
                </a:solidFill>
                <a:latin typeface="Eras Demi ITC" panose="020B0805030504020804" pitchFamily="34" charset="0"/>
              </a:rPr>
              <a:t>Développeur Front-End</a:t>
            </a:r>
          </a:p>
        </p:txBody>
      </p:sp>
      <p:sp>
        <p:nvSpPr>
          <p:cNvPr id="16" name="Rectangle : coins arrondis 15">
            <a:extLst>
              <a:ext uri="{FF2B5EF4-FFF2-40B4-BE49-F238E27FC236}">
                <a16:creationId xmlns:a16="http://schemas.microsoft.com/office/drawing/2014/main" id="{A2046798-ABC4-22FC-CD99-B3499A5E63BC}"/>
              </a:ext>
            </a:extLst>
          </p:cNvPr>
          <p:cNvSpPr/>
          <p:nvPr/>
        </p:nvSpPr>
        <p:spPr>
          <a:xfrm>
            <a:off x="3391441" y="6220644"/>
            <a:ext cx="1927465" cy="375536"/>
          </a:xfrm>
          <a:prstGeom prst="roundRect">
            <a:avLst/>
          </a:prstGeom>
          <a:solidFill>
            <a:srgbClr val="C00000"/>
          </a:solidFill>
          <a:ln>
            <a:solidFill>
              <a:schemeClr val="tx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bg1"/>
                </a:solidFill>
                <a:latin typeface="Eras Demi ITC" panose="020B0805030504020804" pitchFamily="34" charset="0"/>
              </a:rPr>
              <a:t>Développeur Back-End</a:t>
            </a:r>
          </a:p>
        </p:txBody>
      </p:sp>
      <p:cxnSp>
        <p:nvCxnSpPr>
          <p:cNvPr id="18" name="Connecteur droit avec flèche 17">
            <a:extLst>
              <a:ext uri="{FF2B5EF4-FFF2-40B4-BE49-F238E27FC236}">
                <a16:creationId xmlns:a16="http://schemas.microsoft.com/office/drawing/2014/main" id="{67456DE6-0D6C-05CA-4675-AF6C57D2D025}"/>
              </a:ext>
            </a:extLst>
          </p:cNvPr>
          <p:cNvCxnSpPr>
            <a:cxnSpLocks/>
            <a:stCxn id="15" idx="2"/>
            <a:endCxn id="12" idx="0"/>
          </p:cNvCxnSpPr>
          <p:nvPr/>
        </p:nvCxnSpPr>
        <p:spPr>
          <a:xfrm>
            <a:off x="4355173" y="2252318"/>
            <a:ext cx="3" cy="3110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Connecteur droit avec flèche 19">
            <a:extLst>
              <a:ext uri="{FF2B5EF4-FFF2-40B4-BE49-F238E27FC236}">
                <a16:creationId xmlns:a16="http://schemas.microsoft.com/office/drawing/2014/main" id="{76CC699E-E611-E447-598D-CD9783540A1B}"/>
              </a:ext>
            </a:extLst>
          </p:cNvPr>
          <p:cNvCxnSpPr>
            <a:cxnSpLocks/>
            <a:stCxn id="16" idx="0"/>
            <a:endCxn id="13" idx="2"/>
          </p:cNvCxnSpPr>
          <p:nvPr/>
        </p:nvCxnSpPr>
        <p:spPr>
          <a:xfrm flipV="1">
            <a:off x="4355174" y="5908059"/>
            <a:ext cx="2" cy="31258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Connecteur droit avec flèche 21">
            <a:extLst>
              <a:ext uri="{FF2B5EF4-FFF2-40B4-BE49-F238E27FC236}">
                <a16:creationId xmlns:a16="http://schemas.microsoft.com/office/drawing/2014/main" id="{2C9B0347-59EF-19CA-DA5C-B3A8E716E244}"/>
              </a:ext>
            </a:extLst>
          </p:cNvPr>
          <p:cNvCxnSpPr>
            <a:cxnSpLocks/>
            <a:stCxn id="14" idx="3"/>
            <a:endCxn id="12" idx="1"/>
          </p:cNvCxnSpPr>
          <p:nvPr/>
        </p:nvCxnSpPr>
        <p:spPr>
          <a:xfrm flipV="1">
            <a:off x="2151173" y="2824353"/>
            <a:ext cx="1605522" cy="141135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4" name="Connecteur droit avec flèche 23">
            <a:extLst>
              <a:ext uri="{FF2B5EF4-FFF2-40B4-BE49-F238E27FC236}">
                <a16:creationId xmlns:a16="http://schemas.microsoft.com/office/drawing/2014/main" id="{CBF27D61-0C4E-0C6E-FA9B-36C8F8EE0B91}"/>
              </a:ext>
            </a:extLst>
          </p:cNvPr>
          <p:cNvCxnSpPr>
            <a:stCxn id="14" idx="3"/>
            <a:endCxn id="13" idx="1"/>
          </p:cNvCxnSpPr>
          <p:nvPr/>
        </p:nvCxnSpPr>
        <p:spPr>
          <a:xfrm>
            <a:off x="2151173" y="4235710"/>
            <a:ext cx="1605522" cy="141135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3" name="Connecteur droit avec flèche 32">
            <a:extLst>
              <a:ext uri="{FF2B5EF4-FFF2-40B4-BE49-F238E27FC236}">
                <a16:creationId xmlns:a16="http://schemas.microsoft.com/office/drawing/2014/main" id="{569DB3FA-0323-36E4-8A8F-9DF8291FB18A}"/>
              </a:ext>
            </a:extLst>
          </p:cNvPr>
          <p:cNvCxnSpPr>
            <a:stCxn id="12" idx="3"/>
            <a:endCxn id="8" idx="1"/>
          </p:cNvCxnSpPr>
          <p:nvPr/>
        </p:nvCxnSpPr>
        <p:spPr>
          <a:xfrm flipV="1">
            <a:off x="4953656" y="2311940"/>
            <a:ext cx="1925614" cy="51241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5" name="Connecteur droit avec flèche 34">
            <a:extLst>
              <a:ext uri="{FF2B5EF4-FFF2-40B4-BE49-F238E27FC236}">
                <a16:creationId xmlns:a16="http://schemas.microsoft.com/office/drawing/2014/main" id="{09AA1158-D05B-14B9-1A7F-2F4D71243B08}"/>
              </a:ext>
            </a:extLst>
          </p:cNvPr>
          <p:cNvCxnSpPr>
            <a:stCxn id="12" idx="3"/>
            <a:endCxn id="6" idx="1"/>
          </p:cNvCxnSpPr>
          <p:nvPr/>
        </p:nvCxnSpPr>
        <p:spPr>
          <a:xfrm>
            <a:off x="4953656" y="2824353"/>
            <a:ext cx="1925614" cy="296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7" name="Connecteur droit avec flèche 36">
            <a:extLst>
              <a:ext uri="{FF2B5EF4-FFF2-40B4-BE49-F238E27FC236}">
                <a16:creationId xmlns:a16="http://schemas.microsoft.com/office/drawing/2014/main" id="{2E26DD37-A724-C666-4B2D-7266B23A0D2D}"/>
              </a:ext>
            </a:extLst>
          </p:cNvPr>
          <p:cNvCxnSpPr>
            <a:stCxn id="12" idx="3"/>
            <a:endCxn id="7" idx="1"/>
          </p:cNvCxnSpPr>
          <p:nvPr/>
        </p:nvCxnSpPr>
        <p:spPr>
          <a:xfrm>
            <a:off x="4953656" y="2824353"/>
            <a:ext cx="1925614" cy="5121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1" name="Connecteur droit avec flèche 40">
            <a:extLst>
              <a:ext uri="{FF2B5EF4-FFF2-40B4-BE49-F238E27FC236}">
                <a16:creationId xmlns:a16="http://schemas.microsoft.com/office/drawing/2014/main" id="{730EFA2A-FA4E-A546-2F95-189168AF78C9}"/>
              </a:ext>
            </a:extLst>
          </p:cNvPr>
          <p:cNvCxnSpPr>
            <a:stCxn id="13" idx="3"/>
            <a:endCxn id="11" idx="1"/>
          </p:cNvCxnSpPr>
          <p:nvPr/>
        </p:nvCxnSpPr>
        <p:spPr>
          <a:xfrm flipV="1">
            <a:off x="4953656" y="5134653"/>
            <a:ext cx="1914269" cy="51241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3" name="Connecteur droit avec flèche 42">
            <a:extLst>
              <a:ext uri="{FF2B5EF4-FFF2-40B4-BE49-F238E27FC236}">
                <a16:creationId xmlns:a16="http://schemas.microsoft.com/office/drawing/2014/main" id="{4773559C-EBB6-9630-1C68-ACE8B0B9988D}"/>
              </a:ext>
            </a:extLst>
          </p:cNvPr>
          <p:cNvCxnSpPr>
            <a:cxnSpLocks/>
            <a:stCxn id="13" idx="3"/>
            <a:endCxn id="10" idx="1"/>
          </p:cNvCxnSpPr>
          <p:nvPr/>
        </p:nvCxnSpPr>
        <p:spPr>
          <a:xfrm>
            <a:off x="4953656" y="5647067"/>
            <a:ext cx="1925614" cy="5101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6" name="Connecteur droit avec flèche 45">
            <a:extLst>
              <a:ext uri="{FF2B5EF4-FFF2-40B4-BE49-F238E27FC236}">
                <a16:creationId xmlns:a16="http://schemas.microsoft.com/office/drawing/2014/main" id="{985E34BD-E280-EA52-AAF0-B1BBC8BD3231}"/>
              </a:ext>
            </a:extLst>
          </p:cNvPr>
          <p:cNvCxnSpPr>
            <a:stCxn id="13" idx="3"/>
            <a:endCxn id="9" idx="1"/>
          </p:cNvCxnSpPr>
          <p:nvPr/>
        </p:nvCxnSpPr>
        <p:spPr>
          <a:xfrm flipV="1">
            <a:off x="4953656" y="5647066"/>
            <a:ext cx="1931615"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5" name="Rectangle : coins arrondis 54">
            <a:extLst>
              <a:ext uri="{FF2B5EF4-FFF2-40B4-BE49-F238E27FC236}">
                <a16:creationId xmlns:a16="http://schemas.microsoft.com/office/drawing/2014/main" id="{CC619860-304B-56E5-B4AA-28257F348A7C}"/>
              </a:ext>
            </a:extLst>
          </p:cNvPr>
          <p:cNvSpPr/>
          <p:nvPr/>
        </p:nvSpPr>
        <p:spPr>
          <a:xfrm>
            <a:off x="9425199" y="1876647"/>
            <a:ext cx="1691860" cy="682122"/>
          </a:xfrm>
          <a:prstGeom prst="roundRect">
            <a:avLst/>
          </a:prstGeom>
          <a:solidFill>
            <a:schemeClr val="accent6">
              <a:lumMod val="75000"/>
            </a:schemeClr>
          </a:solidFill>
          <a:ln>
            <a:solidFill>
              <a:schemeClr val="tx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Eras Demi ITC" panose="020B0805030504020804" pitchFamily="34" charset="0"/>
              </a:rPr>
              <a:t>Base de donnée</a:t>
            </a:r>
          </a:p>
          <a:p>
            <a:pPr algn="ctr"/>
            <a:r>
              <a:rPr lang="fr-FR" sz="1400" dirty="0">
                <a:solidFill>
                  <a:schemeClr val="tx1"/>
                </a:solidFill>
                <a:latin typeface="Eras Demi ITC" panose="020B0805030504020804" pitchFamily="34" charset="0"/>
              </a:rPr>
              <a:t>Mongo</a:t>
            </a:r>
            <a:r>
              <a:rPr lang="fr-FR" sz="1400" dirty="0">
                <a:solidFill>
                  <a:schemeClr val="bg2">
                    <a:lumMod val="75000"/>
                  </a:schemeClr>
                </a:solidFill>
                <a:latin typeface="Eras Demi ITC" panose="020B0805030504020804" pitchFamily="34" charset="0"/>
              </a:rPr>
              <a:t>DB</a:t>
            </a:r>
            <a:endParaRPr lang="fr-FR" sz="1400" dirty="0">
              <a:solidFill>
                <a:schemeClr val="tx1"/>
              </a:solidFill>
              <a:latin typeface="Eras Demi ITC" panose="020B0805030504020804" pitchFamily="34" charset="0"/>
            </a:endParaRPr>
          </a:p>
        </p:txBody>
      </p:sp>
      <p:sp>
        <p:nvSpPr>
          <p:cNvPr id="56" name="Rectangle : coins arrondis 55">
            <a:extLst>
              <a:ext uri="{FF2B5EF4-FFF2-40B4-BE49-F238E27FC236}">
                <a16:creationId xmlns:a16="http://schemas.microsoft.com/office/drawing/2014/main" id="{8ADE8255-EE15-AF56-FA8E-BC34BA962EBA}"/>
              </a:ext>
            </a:extLst>
          </p:cNvPr>
          <p:cNvSpPr/>
          <p:nvPr/>
        </p:nvSpPr>
        <p:spPr>
          <a:xfrm>
            <a:off x="8886267" y="3165781"/>
            <a:ext cx="2771441" cy="2139585"/>
          </a:xfrm>
          <a:prstGeom prst="roundRect">
            <a:avLst/>
          </a:prstGeom>
          <a:solidFill>
            <a:srgbClr val="FFF4E8"/>
          </a:solidFill>
          <a:ln w="19050">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fr-FR" sz="1000" dirty="0">
              <a:solidFill>
                <a:schemeClr val="tx1"/>
              </a:solidFill>
              <a:latin typeface="Eras Medium ITC" panose="020B0602030504020804" pitchFamily="34" charset="0"/>
            </a:endParaRPr>
          </a:p>
          <a:p>
            <a:pPr algn="ctr"/>
            <a:r>
              <a:rPr lang="fr-FR" sz="1000" dirty="0">
                <a:solidFill>
                  <a:schemeClr val="tx1"/>
                </a:solidFill>
                <a:latin typeface="Eras Demi ITC" panose="020B0805030504020804" pitchFamily="34" charset="0"/>
              </a:rPr>
              <a:t>MongoBD est une base de donnée NoSQL orientée documents offrant une grande flexibilité pour stocker des données non structurées.</a:t>
            </a:r>
          </a:p>
          <a:p>
            <a:pPr algn="ctr"/>
            <a:endParaRPr lang="fr-FR" sz="1000" dirty="0">
              <a:solidFill>
                <a:schemeClr val="tx1"/>
              </a:solidFill>
              <a:latin typeface="Eras Demi ITC" panose="020B0805030504020804" pitchFamily="34" charset="0"/>
            </a:endParaRPr>
          </a:p>
          <a:p>
            <a:pPr algn="ctr"/>
            <a:r>
              <a:rPr lang="fr-FR" sz="1000" dirty="0">
                <a:solidFill>
                  <a:schemeClr val="tx1"/>
                </a:solidFill>
                <a:latin typeface="Eras Demi ITC" panose="020B0805030504020804" pitchFamily="34" charset="0"/>
              </a:rPr>
              <a:t>Sa capacité à gérer des volumes massifs de données, son modèle de données dynamique et sa mise à l’échelle horizontale en font un choix puissant pour les applications nécessitant une évolutivité rapide.  </a:t>
            </a:r>
          </a:p>
        </p:txBody>
      </p:sp>
      <p:cxnSp>
        <p:nvCxnSpPr>
          <p:cNvPr id="58" name="Connecteur droit avec flèche 57">
            <a:extLst>
              <a:ext uri="{FF2B5EF4-FFF2-40B4-BE49-F238E27FC236}">
                <a16:creationId xmlns:a16="http://schemas.microsoft.com/office/drawing/2014/main" id="{BD8089B8-6EA3-4250-4E3C-E223B0C4835C}"/>
              </a:ext>
            </a:extLst>
          </p:cNvPr>
          <p:cNvCxnSpPr>
            <a:cxnSpLocks/>
            <a:stCxn id="55" idx="2"/>
            <a:endCxn id="56" idx="0"/>
          </p:cNvCxnSpPr>
          <p:nvPr/>
        </p:nvCxnSpPr>
        <p:spPr>
          <a:xfrm>
            <a:off x="10271129" y="2558769"/>
            <a:ext cx="859" cy="60701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269323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FF4E8"/>
            </a:gs>
            <a:gs pos="100000">
              <a:srgbClr val="C5A073">
                <a:alpha val="80000"/>
              </a:srgbClr>
            </a:gs>
          </a:gsLst>
          <a:lin ang="2700000" scaled="1"/>
        </a:gra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F956850-AF9E-03FD-8A54-ED54EDB94A55}"/>
              </a:ext>
            </a:extLst>
          </p:cNvPr>
          <p:cNvSpPr>
            <a:spLocks noGrp="1"/>
          </p:cNvSpPr>
          <p:nvPr>
            <p:ph type="ctrTitle"/>
          </p:nvPr>
        </p:nvSpPr>
        <p:spPr>
          <a:xfrm>
            <a:off x="0" y="646331"/>
            <a:ext cx="12192000" cy="566414"/>
          </a:xfrm>
        </p:spPr>
        <p:txBody>
          <a:bodyPr>
            <a:normAutofit/>
          </a:bodyPr>
          <a:lstStyle/>
          <a:p>
            <a:r>
              <a:rPr lang="fr-FR" sz="2800" dirty="0">
                <a:latin typeface="Eras Demi ITC" panose="020B0805030504020804" pitchFamily="34" charset="0"/>
              </a:rPr>
              <a:t>3.1 Description des fonctionnalités, connexion</a:t>
            </a:r>
          </a:p>
        </p:txBody>
      </p:sp>
      <p:sp>
        <p:nvSpPr>
          <p:cNvPr id="5" name="Sous-titre 4">
            <a:extLst>
              <a:ext uri="{FF2B5EF4-FFF2-40B4-BE49-F238E27FC236}">
                <a16:creationId xmlns:a16="http://schemas.microsoft.com/office/drawing/2014/main" id="{1E117DFD-9972-DA88-B00F-03BB820618DC}"/>
              </a:ext>
            </a:extLst>
          </p:cNvPr>
          <p:cNvSpPr>
            <a:spLocks noGrp="1"/>
          </p:cNvSpPr>
          <p:nvPr>
            <p:ph type="subTitle" idx="1"/>
          </p:nvPr>
        </p:nvSpPr>
        <p:spPr>
          <a:xfrm>
            <a:off x="332694" y="2633217"/>
            <a:ext cx="3517799" cy="4207116"/>
          </a:xfrm>
        </p:spPr>
        <p:txBody>
          <a:bodyPr>
            <a:normAutofit fontScale="70000" lnSpcReduction="20000"/>
          </a:bodyPr>
          <a:lstStyle/>
          <a:p>
            <a:endParaRPr lang="fr-FR" sz="1200" dirty="0">
              <a:latin typeface="Eras Demi ITC" panose="020B0805030504020804" pitchFamily="34" charset="0"/>
            </a:endParaRPr>
          </a:p>
          <a:p>
            <a:pPr marL="171450" indent="-171450" algn="l">
              <a:buFont typeface="Wingdings" panose="05000000000000000000" pitchFamily="2" charset="2"/>
              <a:buChar char="Ø"/>
            </a:pPr>
            <a:r>
              <a:rPr lang="fr-FR" sz="1600" dirty="0">
                <a:latin typeface="Eras Medium ITC" panose="020B0602030504020804" pitchFamily="34" charset="0"/>
              </a:rPr>
              <a:t>Au click, une fenêtre se déploie sous forme d’une modale (</a:t>
            </a:r>
            <a:r>
              <a:rPr lang="fr-FR" sz="1600" b="1" dirty="0">
                <a:latin typeface="Eras Medium ITC" panose="020B0602030504020804" pitchFamily="34" charset="0"/>
              </a:rPr>
              <a:t>modale login</a:t>
            </a:r>
            <a:r>
              <a:rPr lang="fr-FR" sz="1600" dirty="0">
                <a:latin typeface="Eras Medium ITC" panose="020B0602030504020804" pitchFamily="34" charset="0"/>
              </a:rPr>
              <a:t>) permettant à l’utilisateur de rentrer son adresse e-mail.</a:t>
            </a:r>
          </a:p>
          <a:p>
            <a:pPr algn="l"/>
            <a:endParaRPr lang="fr-FR" sz="1600" dirty="0">
              <a:latin typeface="Eras Medium ITC" panose="020B0602030504020804" pitchFamily="34" charset="0"/>
            </a:endParaRPr>
          </a:p>
          <a:p>
            <a:pPr marL="171450" indent="-171450" algn="l">
              <a:buFont typeface="Wingdings" panose="05000000000000000000" pitchFamily="2" charset="2"/>
              <a:buChar char="Ø"/>
            </a:pPr>
            <a:r>
              <a:rPr lang="fr-FR" sz="1600" dirty="0">
                <a:latin typeface="Eras Medium ITC" panose="020B0602030504020804" pitchFamily="34" charset="0"/>
              </a:rPr>
              <a:t>Lorsque l’utilisateur a saisi son adresse e-mail il peut cliquer sur le bouton « </a:t>
            </a:r>
            <a:r>
              <a:rPr lang="fr-FR" sz="1600" b="1" dirty="0">
                <a:latin typeface="Eras Medium ITC" panose="020B0602030504020804" pitchFamily="34" charset="0"/>
              </a:rPr>
              <a:t>se connecter </a:t>
            </a:r>
            <a:r>
              <a:rPr lang="fr-FR" sz="1600" dirty="0">
                <a:latin typeface="Eras Medium ITC" panose="020B0602030504020804" pitchFamily="34" charset="0"/>
              </a:rPr>
              <a:t>».</a:t>
            </a:r>
          </a:p>
          <a:p>
            <a:pPr algn="l"/>
            <a:endParaRPr lang="fr-FR" sz="1600" dirty="0">
              <a:latin typeface="Eras Medium ITC" panose="020B0602030504020804" pitchFamily="34" charset="0"/>
            </a:endParaRPr>
          </a:p>
          <a:p>
            <a:pPr marL="171450" indent="-171450" algn="l">
              <a:buFont typeface="Wingdings" panose="05000000000000000000" pitchFamily="2" charset="2"/>
              <a:buChar char="Ø"/>
            </a:pPr>
            <a:r>
              <a:rPr lang="fr-FR" sz="1600" dirty="0">
                <a:latin typeface="Eras Medium ITC" panose="020B0602030504020804" pitchFamily="34" charset="0"/>
              </a:rPr>
              <a:t>Que l’utilisateur se soit déjà connecté ou non, un  e-mail lui est envoyé pour lui permettre de s’authentifier, il peut ainsi confirmer son adresse e-mail s’il tente de se connecter pour la première fois au site ou s’authentifier s’il est déjà inscrit.</a:t>
            </a:r>
          </a:p>
          <a:p>
            <a:pPr algn="l"/>
            <a:endParaRPr lang="fr-FR" sz="1600" dirty="0">
              <a:latin typeface="Eras Medium ITC" panose="020B0602030504020804" pitchFamily="34" charset="0"/>
            </a:endParaRPr>
          </a:p>
          <a:p>
            <a:pPr marL="171450" indent="-171450" algn="l">
              <a:buFont typeface="Wingdings" panose="05000000000000000000" pitchFamily="2" charset="2"/>
              <a:buChar char="Ø"/>
            </a:pPr>
            <a:r>
              <a:rPr lang="fr-FR" sz="1600" dirty="0">
                <a:latin typeface="Eras Medium ITC" panose="020B0602030504020804" pitchFamily="34" charset="0"/>
              </a:rPr>
              <a:t>Un lien « </a:t>
            </a:r>
            <a:r>
              <a:rPr lang="fr-FR" sz="1600" b="1" dirty="0">
                <a:latin typeface="Eras Medium ITC" panose="020B0602030504020804" pitchFamily="34" charset="0"/>
              </a:rPr>
              <a:t>besoin d’aide ? </a:t>
            </a:r>
            <a:r>
              <a:rPr lang="fr-FR" sz="1600" dirty="0">
                <a:latin typeface="Eras Medium ITC" panose="020B0602030504020804" pitchFamily="34" charset="0"/>
              </a:rPr>
              <a:t>» permet d’envoyer directement un e-mail à l’équipe technique.</a:t>
            </a:r>
          </a:p>
          <a:p>
            <a:pPr algn="l"/>
            <a:endParaRPr lang="fr-FR" sz="1600" dirty="0">
              <a:latin typeface="Eras Medium ITC" panose="020B0602030504020804" pitchFamily="34" charset="0"/>
            </a:endParaRPr>
          </a:p>
          <a:p>
            <a:pPr marL="171450" indent="-171450" algn="l">
              <a:buFont typeface="Wingdings" panose="05000000000000000000" pitchFamily="2" charset="2"/>
              <a:buChar char="Ø"/>
            </a:pPr>
            <a:r>
              <a:rPr lang="fr-FR" sz="1600" dirty="0">
                <a:latin typeface="Eras Medium ITC" panose="020B0602030504020804" pitchFamily="34" charset="0"/>
              </a:rPr>
              <a:t>Si le serveur d’authentification renvoie une réponse valide, l’authentification réussit.</a:t>
            </a:r>
          </a:p>
          <a:p>
            <a:endParaRPr lang="fr-FR" sz="1200" dirty="0">
              <a:latin typeface="Eras Demi ITC" panose="020B0805030504020804" pitchFamily="34" charset="0"/>
            </a:endParaRPr>
          </a:p>
          <a:p>
            <a:endParaRPr lang="fr-FR" sz="1200" dirty="0">
              <a:latin typeface="Eras Demi ITC" panose="020B0805030504020804" pitchFamily="34" charset="0"/>
            </a:endParaRPr>
          </a:p>
          <a:p>
            <a:r>
              <a:rPr lang="fr-FR" sz="1200" dirty="0">
                <a:latin typeface="Eras Demi ITC" panose="020B0805030504020804" pitchFamily="34" charset="0"/>
              </a:rPr>
              <a:t> </a:t>
            </a:r>
          </a:p>
        </p:txBody>
      </p:sp>
      <p:pic>
        <p:nvPicPr>
          <p:cNvPr id="2" name="Image 1">
            <a:extLst>
              <a:ext uri="{FF2B5EF4-FFF2-40B4-BE49-F238E27FC236}">
                <a16:creationId xmlns:a16="http://schemas.microsoft.com/office/drawing/2014/main" id="{F1CCFD9B-C9E7-1AA8-4E5D-78208129D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04" y="130488"/>
            <a:ext cx="1294902" cy="682925"/>
          </a:xfrm>
          <a:prstGeom prst="rect">
            <a:avLst/>
          </a:prstGeom>
          <a:effectLst>
            <a:outerShdw blurRad="50800" dist="38100" dir="8100000" algn="tr" rotWithShape="0">
              <a:prstClr val="black">
                <a:alpha val="40000"/>
              </a:prstClr>
            </a:outerShdw>
          </a:effectLst>
        </p:spPr>
      </p:pic>
      <p:sp>
        <p:nvSpPr>
          <p:cNvPr id="3" name="ZoneTexte 2">
            <a:extLst>
              <a:ext uri="{FF2B5EF4-FFF2-40B4-BE49-F238E27FC236}">
                <a16:creationId xmlns:a16="http://schemas.microsoft.com/office/drawing/2014/main" id="{F915ED9D-99C2-9956-EED6-B8EC8290B3BB}"/>
              </a:ext>
            </a:extLst>
          </p:cNvPr>
          <p:cNvSpPr txBox="1"/>
          <p:nvPr/>
        </p:nvSpPr>
        <p:spPr>
          <a:xfrm>
            <a:off x="10319049" y="0"/>
            <a:ext cx="1872951" cy="646331"/>
          </a:xfrm>
          <a:prstGeom prst="rect">
            <a:avLst/>
          </a:prstGeom>
          <a:noFill/>
        </p:spPr>
        <p:txBody>
          <a:bodyPr wrap="square">
            <a:spAutoFit/>
          </a:bodyPr>
          <a:lstStyle/>
          <a:p>
            <a:pPr algn="ct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Menu Maker by</a:t>
            </a:r>
            <a:b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b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Qwenta</a:t>
            </a:r>
            <a:endParaRPr lang="fr-FR" dirty="0"/>
          </a:p>
        </p:txBody>
      </p:sp>
      <p:pic>
        <p:nvPicPr>
          <p:cNvPr id="7" name="Image 6">
            <a:extLst>
              <a:ext uri="{FF2B5EF4-FFF2-40B4-BE49-F238E27FC236}">
                <a16:creationId xmlns:a16="http://schemas.microsoft.com/office/drawing/2014/main" id="{069E0B04-4DC2-80D3-0403-56AC205C05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2425" y="2580829"/>
            <a:ext cx="2439593" cy="3903753"/>
          </a:xfrm>
          <a:prstGeom prst="rect">
            <a:avLst/>
          </a:prstGeom>
          <a:effectLst>
            <a:outerShdw blurRad="50800" dist="38100" dir="8100000" algn="tr" rotWithShape="0">
              <a:prstClr val="black">
                <a:alpha val="40000"/>
              </a:prstClr>
            </a:outerShdw>
          </a:effectLst>
        </p:spPr>
      </p:pic>
      <p:pic>
        <p:nvPicPr>
          <p:cNvPr id="9" name="Image 8">
            <a:extLst>
              <a:ext uri="{FF2B5EF4-FFF2-40B4-BE49-F238E27FC236}">
                <a16:creationId xmlns:a16="http://schemas.microsoft.com/office/drawing/2014/main" id="{D3AC82E2-AF6D-CC2E-C625-0D96E166AF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3950" y="2580828"/>
            <a:ext cx="2439592" cy="3903755"/>
          </a:xfrm>
          <a:prstGeom prst="rect">
            <a:avLst/>
          </a:prstGeom>
          <a:effectLst>
            <a:outerShdw blurRad="50800" dist="38100" dir="8100000" algn="tr" rotWithShape="0">
              <a:prstClr val="black">
                <a:alpha val="40000"/>
              </a:prstClr>
            </a:outerShdw>
          </a:effectLst>
        </p:spPr>
      </p:pic>
      <p:pic>
        <p:nvPicPr>
          <p:cNvPr id="11" name="Image 10">
            <a:extLst>
              <a:ext uri="{FF2B5EF4-FFF2-40B4-BE49-F238E27FC236}">
                <a16:creationId xmlns:a16="http://schemas.microsoft.com/office/drawing/2014/main" id="{DEEDDCAA-C3A9-ABE0-F45B-6BBDD56881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5473" y="2580828"/>
            <a:ext cx="2439592" cy="3903756"/>
          </a:xfrm>
          <a:prstGeom prst="rect">
            <a:avLst/>
          </a:prstGeom>
          <a:effectLst>
            <a:outerShdw blurRad="50800" dist="38100" dir="8100000" algn="tr" rotWithShape="0">
              <a:prstClr val="black">
                <a:alpha val="40000"/>
              </a:prstClr>
            </a:outerShdw>
          </a:effectLst>
        </p:spPr>
      </p:pic>
      <p:sp>
        <p:nvSpPr>
          <p:cNvPr id="12" name="Rectangle : coins arrondis 11">
            <a:extLst>
              <a:ext uri="{FF2B5EF4-FFF2-40B4-BE49-F238E27FC236}">
                <a16:creationId xmlns:a16="http://schemas.microsoft.com/office/drawing/2014/main" id="{AAE18780-A1D9-305B-B03B-C9EC3C1578F8}"/>
              </a:ext>
            </a:extLst>
          </p:cNvPr>
          <p:cNvSpPr/>
          <p:nvPr/>
        </p:nvSpPr>
        <p:spPr>
          <a:xfrm>
            <a:off x="4328179" y="1577892"/>
            <a:ext cx="2068083" cy="461473"/>
          </a:xfrm>
          <a:prstGeom prst="roundRect">
            <a:avLst/>
          </a:prstGeom>
          <a:solidFill>
            <a:srgbClr val="C5A073"/>
          </a:solidFill>
          <a:ln w="12700">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FFF4E8"/>
                </a:solidFill>
                <a:latin typeface="Eras Demi ITC" panose="020B0805030504020804" pitchFamily="34" charset="0"/>
              </a:rPr>
              <a:t>1. Modale login</a:t>
            </a:r>
          </a:p>
        </p:txBody>
      </p:sp>
      <p:sp>
        <p:nvSpPr>
          <p:cNvPr id="13" name="Rectangle : coins arrondis 12">
            <a:extLst>
              <a:ext uri="{FF2B5EF4-FFF2-40B4-BE49-F238E27FC236}">
                <a16:creationId xmlns:a16="http://schemas.microsoft.com/office/drawing/2014/main" id="{E5787563-C3D5-1D8E-48B7-776732E8F93D}"/>
              </a:ext>
            </a:extLst>
          </p:cNvPr>
          <p:cNvSpPr/>
          <p:nvPr/>
        </p:nvSpPr>
        <p:spPr>
          <a:xfrm>
            <a:off x="7059703" y="1577892"/>
            <a:ext cx="2068083" cy="461473"/>
          </a:xfrm>
          <a:prstGeom prst="roundRect">
            <a:avLst/>
          </a:prstGeom>
          <a:solidFill>
            <a:srgbClr val="C5A073"/>
          </a:solidFill>
          <a:ln w="12700">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FFF4E8"/>
                </a:solidFill>
                <a:latin typeface="Eras Demi ITC" panose="020B0805030504020804" pitchFamily="34" charset="0"/>
              </a:rPr>
              <a:t>2. Vérification</a:t>
            </a:r>
          </a:p>
        </p:txBody>
      </p:sp>
      <p:sp>
        <p:nvSpPr>
          <p:cNvPr id="14" name="Rectangle : coins arrondis 13">
            <a:extLst>
              <a:ext uri="{FF2B5EF4-FFF2-40B4-BE49-F238E27FC236}">
                <a16:creationId xmlns:a16="http://schemas.microsoft.com/office/drawing/2014/main" id="{AC671902-2DFB-0143-5E89-0176F3B28EFF}"/>
              </a:ext>
            </a:extLst>
          </p:cNvPr>
          <p:cNvSpPr/>
          <p:nvPr/>
        </p:nvSpPr>
        <p:spPr>
          <a:xfrm>
            <a:off x="9791227" y="1577893"/>
            <a:ext cx="2068083" cy="461473"/>
          </a:xfrm>
          <a:prstGeom prst="roundRect">
            <a:avLst/>
          </a:prstGeom>
          <a:solidFill>
            <a:srgbClr val="C5A073"/>
          </a:solidFill>
          <a:ln w="12700">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FFF4E8"/>
                </a:solidFill>
                <a:latin typeface="Eras Demi ITC" panose="020B0805030504020804" pitchFamily="34" charset="0"/>
              </a:rPr>
              <a:t>3. Authentification</a:t>
            </a:r>
          </a:p>
          <a:p>
            <a:pPr algn="ctr"/>
            <a:r>
              <a:rPr lang="fr-FR" sz="1400" dirty="0">
                <a:solidFill>
                  <a:srgbClr val="FFF4E8"/>
                </a:solidFill>
                <a:latin typeface="Eras Demi ITC" panose="020B0805030504020804" pitchFamily="34" charset="0"/>
              </a:rPr>
              <a:t>réussie</a:t>
            </a:r>
          </a:p>
        </p:txBody>
      </p:sp>
      <p:cxnSp>
        <p:nvCxnSpPr>
          <p:cNvPr id="16" name="Connecteur droit avec flèche 15">
            <a:extLst>
              <a:ext uri="{FF2B5EF4-FFF2-40B4-BE49-F238E27FC236}">
                <a16:creationId xmlns:a16="http://schemas.microsoft.com/office/drawing/2014/main" id="{240EFB3D-0EF5-D1A3-A245-85260BD5D518}"/>
              </a:ext>
            </a:extLst>
          </p:cNvPr>
          <p:cNvCxnSpPr>
            <a:cxnSpLocks/>
          </p:cNvCxnSpPr>
          <p:nvPr/>
        </p:nvCxnSpPr>
        <p:spPr>
          <a:xfrm>
            <a:off x="5362218" y="2122088"/>
            <a:ext cx="2" cy="43583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Connecteur droit avec flèche 20">
            <a:extLst>
              <a:ext uri="{FF2B5EF4-FFF2-40B4-BE49-F238E27FC236}">
                <a16:creationId xmlns:a16="http://schemas.microsoft.com/office/drawing/2014/main" id="{ADFCD80B-4CC5-AF1D-653B-20C589037EE0}"/>
              </a:ext>
            </a:extLst>
          </p:cNvPr>
          <p:cNvCxnSpPr>
            <a:cxnSpLocks/>
          </p:cNvCxnSpPr>
          <p:nvPr/>
        </p:nvCxnSpPr>
        <p:spPr>
          <a:xfrm>
            <a:off x="8093744" y="2122087"/>
            <a:ext cx="0" cy="43583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6" name="Connecteur droit avec flèche 25">
            <a:extLst>
              <a:ext uri="{FF2B5EF4-FFF2-40B4-BE49-F238E27FC236}">
                <a16:creationId xmlns:a16="http://schemas.microsoft.com/office/drawing/2014/main" id="{07667432-79B3-3C44-63E0-4F4E59C70803}"/>
              </a:ext>
            </a:extLst>
          </p:cNvPr>
          <p:cNvCxnSpPr/>
          <p:nvPr/>
        </p:nvCxnSpPr>
        <p:spPr>
          <a:xfrm>
            <a:off x="10825268" y="2122087"/>
            <a:ext cx="0" cy="43583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 name="Rectangle : coins arrondis 5">
            <a:extLst>
              <a:ext uri="{FF2B5EF4-FFF2-40B4-BE49-F238E27FC236}">
                <a16:creationId xmlns:a16="http://schemas.microsoft.com/office/drawing/2014/main" id="{4308058B-48D1-F6A3-7727-F6BEC815A804}"/>
              </a:ext>
            </a:extLst>
          </p:cNvPr>
          <p:cNvSpPr/>
          <p:nvPr/>
        </p:nvSpPr>
        <p:spPr>
          <a:xfrm>
            <a:off x="478786" y="1577892"/>
            <a:ext cx="3335701" cy="980030"/>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FFF4E8"/>
              </a:solidFill>
              <a:latin typeface="Eras Demi ITC" panose="020B0805030504020804" pitchFamily="34" charset="0"/>
            </a:endParaRPr>
          </a:p>
          <a:p>
            <a:pPr marL="285750" indent="-285750" algn="ctr">
              <a:buFont typeface="Wingdings" panose="05000000000000000000" pitchFamily="2" charset="2"/>
              <a:buChar char="Ø"/>
            </a:pPr>
            <a:r>
              <a:rPr lang="fr-FR" sz="1100" dirty="0">
                <a:solidFill>
                  <a:srgbClr val="FFF4E8"/>
                </a:solidFill>
                <a:latin typeface="Eras Demi ITC" panose="020B0805030504020804" pitchFamily="34" charset="0"/>
              </a:rPr>
              <a:t>Quand un utilisateur visite le site Menu Maker by Qwenta il à la possibilité de se connecter en cliquant sur « se connecter ». </a:t>
            </a:r>
          </a:p>
          <a:p>
            <a:pPr algn="ctr"/>
            <a:endParaRPr lang="fr-FR" sz="1200" dirty="0">
              <a:solidFill>
                <a:srgbClr val="FFF4E8"/>
              </a:solidFill>
              <a:latin typeface="Eras Demi ITC" panose="020B0805030504020804" pitchFamily="34" charset="0"/>
            </a:endParaRPr>
          </a:p>
        </p:txBody>
      </p:sp>
    </p:spTree>
    <p:extLst>
      <p:ext uri="{BB962C8B-B14F-4D97-AF65-F5344CB8AC3E}">
        <p14:creationId xmlns:p14="http://schemas.microsoft.com/office/powerpoint/2010/main" val="2431860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FF4E8"/>
            </a:gs>
            <a:gs pos="100000">
              <a:srgbClr val="C5A073">
                <a:alpha val="80000"/>
              </a:srgbClr>
            </a:gs>
          </a:gsLst>
          <a:lin ang="2700000" scaled="1"/>
        </a:gra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F956850-AF9E-03FD-8A54-ED54EDB94A55}"/>
              </a:ext>
            </a:extLst>
          </p:cNvPr>
          <p:cNvSpPr>
            <a:spLocks noGrp="1"/>
          </p:cNvSpPr>
          <p:nvPr>
            <p:ph type="ctrTitle"/>
          </p:nvPr>
        </p:nvSpPr>
        <p:spPr>
          <a:xfrm>
            <a:off x="2773940" y="851575"/>
            <a:ext cx="6644117" cy="646331"/>
          </a:xfrm>
        </p:spPr>
        <p:txBody>
          <a:bodyPr anchor="t">
            <a:normAutofit/>
          </a:bodyPr>
          <a:lstStyle/>
          <a:p>
            <a:r>
              <a:rPr lang="fr-FR" sz="2800" dirty="0">
                <a:latin typeface="Eras Demi ITC" panose="020B0805030504020804" pitchFamily="34" charset="0"/>
              </a:rPr>
              <a:t>3.2 Ajouter une catégorie de plats</a:t>
            </a:r>
          </a:p>
        </p:txBody>
      </p:sp>
      <p:sp>
        <p:nvSpPr>
          <p:cNvPr id="5" name="Sous-titre 4">
            <a:extLst>
              <a:ext uri="{FF2B5EF4-FFF2-40B4-BE49-F238E27FC236}">
                <a16:creationId xmlns:a16="http://schemas.microsoft.com/office/drawing/2014/main" id="{1E117DFD-9972-DA88-B00F-03BB820618DC}"/>
              </a:ext>
            </a:extLst>
          </p:cNvPr>
          <p:cNvSpPr>
            <a:spLocks noGrp="1"/>
          </p:cNvSpPr>
          <p:nvPr>
            <p:ph type="subTitle" idx="1"/>
          </p:nvPr>
        </p:nvSpPr>
        <p:spPr>
          <a:xfrm>
            <a:off x="587162" y="5947508"/>
            <a:ext cx="3718059" cy="819244"/>
          </a:xfrm>
        </p:spPr>
        <p:txBody>
          <a:bodyPr>
            <a:noAutofit/>
          </a:bodyPr>
          <a:lstStyle/>
          <a:p>
            <a:r>
              <a:rPr lang="fr-FR" sz="1100" dirty="0">
                <a:latin typeface="Eras Medium ITC" panose="020B0602030504020804" pitchFamily="34" charset="0"/>
              </a:rPr>
              <a:t>Voici l’interface initiale de création de menu découpée en trois phases d’ajout, l’utilisateur aura une vue compète de son menu sur la page de droite. Pour ajouter une nouvelle catégorie, l’utilisateur doit cliquer sur le symbole « </a:t>
            </a:r>
            <a:r>
              <a:rPr lang="fr-FR" sz="1100" b="1" dirty="0">
                <a:latin typeface="Eras Medium ITC" panose="020B0602030504020804" pitchFamily="34" charset="0"/>
              </a:rPr>
              <a:t>+</a:t>
            </a:r>
            <a:r>
              <a:rPr lang="fr-FR" sz="1100" dirty="0">
                <a:latin typeface="Eras Medium ITC" panose="020B0602030504020804" pitchFamily="34" charset="0"/>
              </a:rPr>
              <a:t> ».</a:t>
            </a:r>
          </a:p>
        </p:txBody>
      </p:sp>
      <p:pic>
        <p:nvPicPr>
          <p:cNvPr id="2" name="Image 1">
            <a:extLst>
              <a:ext uri="{FF2B5EF4-FFF2-40B4-BE49-F238E27FC236}">
                <a16:creationId xmlns:a16="http://schemas.microsoft.com/office/drawing/2014/main" id="{F1CCFD9B-C9E7-1AA8-4E5D-78208129D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04" y="130488"/>
            <a:ext cx="1294902" cy="682925"/>
          </a:xfrm>
          <a:prstGeom prst="rect">
            <a:avLst/>
          </a:prstGeom>
          <a:effectLst>
            <a:outerShdw blurRad="50800" dist="38100" dir="8100000" algn="tr" rotWithShape="0">
              <a:prstClr val="black">
                <a:alpha val="40000"/>
              </a:prstClr>
            </a:outerShdw>
          </a:effectLst>
        </p:spPr>
      </p:pic>
      <p:sp>
        <p:nvSpPr>
          <p:cNvPr id="3" name="ZoneTexte 2">
            <a:extLst>
              <a:ext uri="{FF2B5EF4-FFF2-40B4-BE49-F238E27FC236}">
                <a16:creationId xmlns:a16="http://schemas.microsoft.com/office/drawing/2014/main" id="{F915ED9D-99C2-9956-EED6-B8EC8290B3BB}"/>
              </a:ext>
            </a:extLst>
          </p:cNvPr>
          <p:cNvSpPr txBox="1"/>
          <p:nvPr/>
        </p:nvSpPr>
        <p:spPr>
          <a:xfrm>
            <a:off x="10319049" y="0"/>
            <a:ext cx="1872951" cy="646331"/>
          </a:xfrm>
          <a:prstGeom prst="rect">
            <a:avLst/>
          </a:prstGeom>
          <a:noFill/>
        </p:spPr>
        <p:txBody>
          <a:bodyPr wrap="square">
            <a:spAutoFit/>
          </a:bodyPr>
          <a:lstStyle/>
          <a:p>
            <a:pPr algn="ct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Menu Maker by</a:t>
            </a:r>
            <a:b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br>
            <a:r>
              <a:rPr lang="fr-FR" sz="1800" dirty="0">
                <a:ln>
                  <a:solidFill>
                    <a:schemeClr val="tx1"/>
                  </a:solidFill>
                </a:ln>
                <a:solidFill>
                  <a:srgbClr val="8BC7B1"/>
                </a:solidFill>
                <a:effectLst>
                  <a:outerShdw blurRad="63500" sx="102000" sy="102000" algn="ctr" rotWithShape="0">
                    <a:prstClr val="black">
                      <a:alpha val="40000"/>
                    </a:prstClr>
                  </a:outerShdw>
                </a:effectLst>
                <a:latin typeface="Eras Demi ITC" panose="020B0805030504020804" pitchFamily="34" charset="0"/>
              </a:rPr>
              <a:t>Qwenta</a:t>
            </a:r>
            <a:endParaRPr lang="fr-FR" dirty="0"/>
          </a:p>
        </p:txBody>
      </p:sp>
      <p:pic>
        <p:nvPicPr>
          <p:cNvPr id="7" name="Image 6">
            <a:extLst>
              <a:ext uri="{FF2B5EF4-FFF2-40B4-BE49-F238E27FC236}">
                <a16:creationId xmlns:a16="http://schemas.microsoft.com/office/drawing/2014/main" id="{01FC7DB4-7232-976D-2299-D5CB9FF57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0" y="2350754"/>
            <a:ext cx="4699344" cy="3219619"/>
          </a:xfrm>
          <a:prstGeom prst="rect">
            <a:avLst/>
          </a:prstGeom>
          <a:effectLst>
            <a:outerShdw blurRad="50800" dist="38100" dir="8100000" algn="tr" rotWithShape="0">
              <a:prstClr val="black">
                <a:alpha val="40000"/>
              </a:prstClr>
            </a:outerShdw>
          </a:effectLst>
        </p:spPr>
      </p:pic>
      <p:pic>
        <p:nvPicPr>
          <p:cNvPr id="9" name="Image 8">
            <a:extLst>
              <a:ext uri="{FF2B5EF4-FFF2-40B4-BE49-F238E27FC236}">
                <a16:creationId xmlns:a16="http://schemas.microsoft.com/office/drawing/2014/main" id="{8F749F96-8DEA-64A2-0B8D-E6C4FCBB15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9013" y="4005837"/>
            <a:ext cx="2213970" cy="1564536"/>
          </a:xfrm>
          <a:prstGeom prst="rect">
            <a:avLst/>
          </a:prstGeom>
          <a:effectLst>
            <a:outerShdw blurRad="50800" dist="38100" dir="8100000" algn="tr" rotWithShape="0">
              <a:prstClr val="black">
                <a:alpha val="40000"/>
              </a:prstClr>
            </a:outerShdw>
          </a:effectLst>
        </p:spPr>
      </p:pic>
      <p:pic>
        <p:nvPicPr>
          <p:cNvPr id="11" name="Image 10">
            <a:extLst>
              <a:ext uri="{FF2B5EF4-FFF2-40B4-BE49-F238E27FC236}">
                <a16:creationId xmlns:a16="http://schemas.microsoft.com/office/drawing/2014/main" id="{D0C28662-4623-DF5B-7CDE-EE979B499A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6136" y="2350754"/>
            <a:ext cx="4699344" cy="3219620"/>
          </a:xfrm>
          <a:prstGeom prst="rect">
            <a:avLst/>
          </a:prstGeom>
          <a:effectLst>
            <a:outerShdw blurRad="50800" dist="38100" dir="8100000" algn="tr" rotWithShape="0">
              <a:prstClr val="black">
                <a:alpha val="40000"/>
              </a:prstClr>
            </a:outerShdw>
          </a:effectLst>
        </p:spPr>
      </p:pic>
      <p:sp>
        <p:nvSpPr>
          <p:cNvPr id="12" name="Rectangle : coins arrondis 11">
            <a:extLst>
              <a:ext uri="{FF2B5EF4-FFF2-40B4-BE49-F238E27FC236}">
                <a16:creationId xmlns:a16="http://schemas.microsoft.com/office/drawing/2014/main" id="{679E4FD0-DAB8-EEDE-D01D-7E93FC37B783}"/>
              </a:ext>
            </a:extLst>
          </p:cNvPr>
          <p:cNvSpPr/>
          <p:nvPr/>
        </p:nvSpPr>
        <p:spPr>
          <a:xfrm>
            <a:off x="8638825" y="1623471"/>
            <a:ext cx="2213970" cy="476419"/>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FFF4E8"/>
                </a:solidFill>
                <a:latin typeface="Eras Demi ITC" panose="020B0805030504020804" pitchFamily="34" charset="0"/>
              </a:rPr>
              <a:t>3. Résultat catégorie crée</a:t>
            </a:r>
          </a:p>
        </p:txBody>
      </p:sp>
      <p:sp>
        <p:nvSpPr>
          <p:cNvPr id="13" name="Rectangle : coins arrondis 12">
            <a:extLst>
              <a:ext uri="{FF2B5EF4-FFF2-40B4-BE49-F238E27FC236}">
                <a16:creationId xmlns:a16="http://schemas.microsoft.com/office/drawing/2014/main" id="{97FF7CD3-F134-2D2B-2EC9-0016EF6AE7A0}"/>
              </a:ext>
            </a:extLst>
          </p:cNvPr>
          <p:cNvSpPr/>
          <p:nvPr/>
        </p:nvSpPr>
        <p:spPr>
          <a:xfrm>
            <a:off x="4989013" y="3296550"/>
            <a:ext cx="2213970" cy="476419"/>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FFF4E8"/>
                </a:solidFill>
                <a:latin typeface="Eras Demi ITC" panose="020B0805030504020804" pitchFamily="34" charset="0"/>
              </a:rPr>
              <a:t>2. Modale d’ajout de catégorie</a:t>
            </a:r>
          </a:p>
        </p:txBody>
      </p:sp>
      <p:sp>
        <p:nvSpPr>
          <p:cNvPr id="14" name="Rectangle : coins arrondis 13">
            <a:extLst>
              <a:ext uri="{FF2B5EF4-FFF2-40B4-BE49-F238E27FC236}">
                <a16:creationId xmlns:a16="http://schemas.microsoft.com/office/drawing/2014/main" id="{43C9C701-8BCD-B6B0-CADF-E54F0162C942}"/>
              </a:ext>
            </a:extLst>
          </p:cNvPr>
          <p:cNvSpPr/>
          <p:nvPr/>
        </p:nvSpPr>
        <p:spPr>
          <a:xfrm>
            <a:off x="1339207" y="1623472"/>
            <a:ext cx="2213970" cy="476419"/>
          </a:xfrm>
          <a:prstGeom prst="roundRect">
            <a:avLst/>
          </a:prstGeom>
          <a:solidFill>
            <a:srgbClr val="C5A073"/>
          </a:solidFill>
          <a:ln>
            <a:solidFill>
              <a:srgbClr val="8BC7B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FFF4E8"/>
                </a:solidFill>
                <a:latin typeface="Eras Demi ITC" panose="020B0805030504020804" pitchFamily="34" charset="0"/>
              </a:rPr>
              <a:t>1. Interface de création de menu</a:t>
            </a:r>
          </a:p>
        </p:txBody>
      </p:sp>
      <p:sp>
        <p:nvSpPr>
          <p:cNvPr id="15" name="Sous-titre 4">
            <a:extLst>
              <a:ext uri="{FF2B5EF4-FFF2-40B4-BE49-F238E27FC236}">
                <a16:creationId xmlns:a16="http://schemas.microsoft.com/office/drawing/2014/main" id="{F62012E8-63E6-DF13-5632-15C515FAE81C}"/>
              </a:ext>
            </a:extLst>
          </p:cNvPr>
          <p:cNvSpPr txBox="1">
            <a:spLocks/>
          </p:cNvSpPr>
          <p:nvPr/>
        </p:nvSpPr>
        <p:spPr>
          <a:xfrm>
            <a:off x="4856749" y="5947508"/>
            <a:ext cx="2478498" cy="56883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100" dirty="0">
                <a:latin typeface="Eras Medium ITC" panose="020B0602030504020804" pitchFamily="34" charset="0"/>
              </a:rPr>
              <a:t>La création de catégorie s’ouvre alors dans une modale, une fois renseignée elle peut être validée.</a:t>
            </a:r>
          </a:p>
        </p:txBody>
      </p:sp>
      <p:sp>
        <p:nvSpPr>
          <p:cNvPr id="16" name="Sous-titre 4">
            <a:extLst>
              <a:ext uri="{FF2B5EF4-FFF2-40B4-BE49-F238E27FC236}">
                <a16:creationId xmlns:a16="http://schemas.microsoft.com/office/drawing/2014/main" id="{098BAB28-5385-49A7-86F7-4A2580364FB6}"/>
              </a:ext>
            </a:extLst>
          </p:cNvPr>
          <p:cNvSpPr txBox="1">
            <a:spLocks/>
          </p:cNvSpPr>
          <p:nvPr/>
        </p:nvSpPr>
        <p:spPr>
          <a:xfrm>
            <a:off x="8038666" y="5947508"/>
            <a:ext cx="3414283" cy="6287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100" dirty="0">
                <a:latin typeface="Eras Medium ITC" panose="020B0602030504020804" pitchFamily="34" charset="0"/>
              </a:rPr>
              <a:t>Il est possible pour l’utilisateur de sélectionner et de modifier une catégorie crée précédemment. Pour une expérience utilisateur plus riche, l’élément crée est visible sur la page de rendu du menu à droite.</a:t>
            </a:r>
          </a:p>
        </p:txBody>
      </p:sp>
      <p:cxnSp>
        <p:nvCxnSpPr>
          <p:cNvPr id="18" name="Connecteur droit avec flèche 17">
            <a:extLst>
              <a:ext uri="{FF2B5EF4-FFF2-40B4-BE49-F238E27FC236}">
                <a16:creationId xmlns:a16="http://schemas.microsoft.com/office/drawing/2014/main" id="{5B1E3F93-13A0-0713-950E-31CC927DFEFA}"/>
              </a:ext>
            </a:extLst>
          </p:cNvPr>
          <p:cNvCxnSpPr>
            <a:cxnSpLocks/>
          </p:cNvCxnSpPr>
          <p:nvPr/>
        </p:nvCxnSpPr>
        <p:spPr>
          <a:xfrm>
            <a:off x="2446191" y="5613542"/>
            <a:ext cx="0" cy="33789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9" name="Connecteur droit avec flèche 18">
            <a:extLst>
              <a:ext uri="{FF2B5EF4-FFF2-40B4-BE49-F238E27FC236}">
                <a16:creationId xmlns:a16="http://schemas.microsoft.com/office/drawing/2014/main" id="{18A6D6DD-C2FE-7637-D83E-FB68AEDBAED8}"/>
              </a:ext>
            </a:extLst>
          </p:cNvPr>
          <p:cNvCxnSpPr>
            <a:cxnSpLocks/>
          </p:cNvCxnSpPr>
          <p:nvPr/>
        </p:nvCxnSpPr>
        <p:spPr>
          <a:xfrm>
            <a:off x="6095998" y="5613541"/>
            <a:ext cx="0" cy="33789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Connecteur droit avec flèche 19">
            <a:extLst>
              <a:ext uri="{FF2B5EF4-FFF2-40B4-BE49-F238E27FC236}">
                <a16:creationId xmlns:a16="http://schemas.microsoft.com/office/drawing/2014/main" id="{6D5923EC-2468-ECD0-1837-D0567F5617C1}"/>
              </a:ext>
            </a:extLst>
          </p:cNvPr>
          <p:cNvCxnSpPr>
            <a:cxnSpLocks/>
          </p:cNvCxnSpPr>
          <p:nvPr/>
        </p:nvCxnSpPr>
        <p:spPr>
          <a:xfrm>
            <a:off x="9745807" y="5613541"/>
            <a:ext cx="0" cy="33789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45408336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3218</TotalTime>
  <Words>2402</Words>
  <Application>Microsoft Office PowerPoint</Application>
  <PresentationFormat>Grand écran</PresentationFormat>
  <Paragraphs>284</Paragraphs>
  <Slides>20</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20</vt:i4>
      </vt:variant>
    </vt:vector>
  </HeadingPairs>
  <TitlesOfParts>
    <vt:vector size="27" baseType="lpstr">
      <vt:lpstr>Arial</vt:lpstr>
      <vt:lpstr>Calibri</vt:lpstr>
      <vt:lpstr>Calibri Light</vt:lpstr>
      <vt:lpstr>Eras Demi ITC</vt:lpstr>
      <vt:lpstr>Eras Medium ITC</vt:lpstr>
      <vt:lpstr>Wingdings</vt:lpstr>
      <vt:lpstr>Thème Office</vt:lpstr>
      <vt:lpstr>Menu Maker by Qwenta</vt:lpstr>
      <vt:lpstr>Présentation PowerPoint</vt:lpstr>
      <vt:lpstr>1. Présentation des interlocuteurs principaux du projet</vt:lpstr>
      <vt:lpstr>2. Présentation de la page d’accueil du site</vt:lpstr>
      <vt:lpstr>2.1 DashBoard</vt:lpstr>
      <vt:lpstr>2.2 Arborescence du site</vt:lpstr>
      <vt:lpstr>3. Solution technique, résumé des technologies</vt:lpstr>
      <vt:lpstr>3.1 Description des fonctionnalités, connexion</vt:lpstr>
      <vt:lpstr>3.2 Ajouter une catégorie de plats</vt:lpstr>
      <vt:lpstr>3.3 Ajouter un plat</vt:lpstr>
      <vt:lpstr>3.4 Personnalisation du menu</vt:lpstr>
      <vt:lpstr>3.5 Exportation et diffusion du menu</vt:lpstr>
      <vt:lpstr>3.6 Ajout, modification ou suppression d’un menu</vt:lpstr>
      <vt:lpstr>3.7 Hébergement, accessibilité et sécurité </vt:lpstr>
      <vt:lpstr>3.8 Maintenance et mises à jour</vt:lpstr>
      <vt:lpstr>4. Méthodologie agile</vt:lpstr>
      <vt:lpstr>4.1 Outil de veille</vt:lpstr>
      <vt:lpstr>4.2 Spécifications fonctionnelles et techniques</vt:lpstr>
      <vt:lpstr>4.3 User stories et tableau Kanban </vt:lpstr>
      <vt:lpstr>5. Récapitulatif et plan de communication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Menu Maker by Qwenta</dc:title>
  <dc:creator>David changea</dc:creator>
  <cp:lastModifiedBy>David changea</cp:lastModifiedBy>
  <cp:revision>36</cp:revision>
  <dcterms:created xsi:type="dcterms:W3CDTF">2024-01-19T16:07:26Z</dcterms:created>
  <dcterms:modified xsi:type="dcterms:W3CDTF">2024-01-23T14:39:49Z</dcterms:modified>
</cp:coreProperties>
</file>